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6DAA8-523D-4728-9BB0-A2E531758B2D}" type="datetimeFigureOut">
              <a:rPr lang="en-US" smtClean="0"/>
              <a:pPr/>
              <a:t>6/3/2014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F4CDB-84E3-406A-A351-0B9F06B770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A49304-1851-4D6C-B66B-3A43EF76C194}"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49304-1851-4D6C-B66B-3A43EF76C194}"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49304-1851-4D6C-B66B-3A43EF76C194}"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49304-1851-4D6C-B66B-3A43EF76C194}"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49304-1851-4D6C-B66B-3A43EF76C194}"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A49304-1851-4D6C-B66B-3A43EF76C194}"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A49304-1851-4D6C-B66B-3A43EF76C194}" type="datetimeFigureOut">
              <a:rPr lang="en-US" smtClean="0"/>
              <a:pPr/>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A49304-1851-4D6C-B66B-3A43EF76C194}" type="datetimeFigureOut">
              <a:rPr lang="en-US" smtClean="0"/>
              <a:pPr/>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49304-1851-4D6C-B66B-3A43EF76C194}" type="datetimeFigureOut">
              <a:rPr lang="en-US" smtClean="0"/>
              <a:pPr/>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49304-1851-4D6C-B66B-3A43EF76C194}"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49304-1851-4D6C-B66B-3A43EF76C194}"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A9DAD-DB0F-4874-A484-8E32EE12E8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49304-1851-4D6C-B66B-3A43EF76C194}" type="datetimeFigureOut">
              <a:rPr lang="en-US" smtClean="0"/>
              <a:pPr/>
              <a:t>6/3/2014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A9DAD-DB0F-4874-A484-8E32EE12E8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cityvision.edu/msts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ohned@cybermissions.org"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normAutofit fontScale="90000"/>
          </a:bodyPr>
          <a:lstStyle/>
          <a:p>
            <a:r>
              <a:rPr lang="en-US" sz="6000" dirty="0" smtClean="0">
                <a:solidFill>
                  <a:schemeClr val="tx2">
                    <a:lumMod val="50000"/>
                  </a:schemeClr>
                </a:solidFill>
                <a:effectLst>
                  <a:outerShdw blurRad="38100" dist="38100" dir="2700000" algn="tl">
                    <a:srgbClr val="000000">
                      <a:alpha val="43137"/>
                    </a:srgbClr>
                  </a:outerShdw>
                </a:effectLst>
                <a:latin typeface="Walkway Black" pitchFamily="2" charset="0"/>
              </a:rPr>
              <a:t>Theology of Technology</a:t>
            </a:r>
            <a:endParaRPr lang="en-US" sz="6000" dirty="0">
              <a:solidFill>
                <a:schemeClr val="tx2">
                  <a:lumMod val="50000"/>
                </a:schemeClr>
              </a:solidFill>
              <a:effectLst>
                <a:outerShdw blurRad="38100" dist="38100" dir="2700000" algn="tl">
                  <a:srgbClr val="000000">
                    <a:alpha val="43137"/>
                  </a:srgbClr>
                </a:outerShdw>
              </a:effectLst>
              <a:latin typeface="Walkway Black" pitchFamily="2" charset="0"/>
            </a:endParaRPr>
          </a:p>
        </p:txBody>
      </p:sp>
      <p:sp>
        <p:nvSpPr>
          <p:cNvPr id="3" name="Subtitle 2"/>
          <p:cNvSpPr>
            <a:spLocks noGrp="1"/>
          </p:cNvSpPr>
          <p:nvPr>
            <p:ph type="subTitle" idx="1"/>
          </p:nvPr>
        </p:nvSpPr>
        <p:spPr>
          <a:xfrm>
            <a:off x="838200" y="4114800"/>
            <a:ext cx="7543800" cy="1905000"/>
          </a:xfrm>
        </p:spPr>
        <p:txBody>
          <a:bodyPr>
            <a:normAutofit/>
          </a:bodyPr>
          <a:lstStyle/>
          <a:p>
            <a:r>
              <a:rPr lang="en-US" sz="3600" b="1" dirty="0" smtClean="0">
                <a:solidFill>
                  <a:schemeClr val="accent6">
                    <a:lumMod val="75000"/>
                  </a:schemeClr>
                </a:solidFill>
                <a:effectLst>
                  <a:outerShdw blurRad="38100" dist="38100" dir="2700000" algn="tl">
                    <a:srgbClr val="000000">
                      <a:alpha val="43137"/>
                    </a:srgbClr>
                  </a:outerShdw>
                </a:effectLst>
                <a:latin typeface="Tw Cen MT Condensed Extra Bold" pitchFamily="34" charset="0"/>
              </a:rPr>
              <a:t>God and The </a:t>
            </a:r>
            <a:r>
              <a:rPr lang="en-US" sz="3600" b="1" dirty="0">
                <a:solidFill>
                  <a:schemeClr val="accent6">
                    <a:lumMod val="75000"/>
                  </a:schemeClr>
                </a:solidFill>
                <a:effectLst>
                  <a:outerShdw blurRad="38100" dist="38100" dir="2700000" algn="tl">
                    <a:srgbClr val="000000">
                      <a:alpha val="43137"/>
                    </a:srgbClr>
                  </a:outerShdw>
                </a:effectLst>
                <a:latin typeface="Tw Cen MT Condensed Extra Bold" pitchFamily="34" charset="0"/>
              </a:rPr>
              <a:t>High-Speed, </a:t>
            </a:r>
            <a:endParaRPr lang="en-US" sz="3600" b="1" dirty="0" smtClean="0">
              <a:solidFill>
                <a:schemeClr val="accent6">
                  <a:lumMod val="75000"/>
                </a:schemeClr>
              </a:solidFill>
              <a:effectLst>
                <a:outerShdw blurRad="38100" dist="38100" dir="2700000" algn="tl">
                  <a:srgbClr val="000000">
                    <a:alpha val="43137"/>
                  </a:srgbClr>
                </a:outerShdw>
              </a:effectLst>
              <a:latin typeface="Tw Cen MT Condensed Extra Bold" pitchFamily="34" charset="0"/>
            </a:endParaRPr>
          </a:p>
          <a:p>
            <a:r>
              <a:rPr lang="en-US" sz="3600" b="1" dirty="0" smtClean="0">
                <a:solidFill>
                  <a:schemeClr val="accent6">
                    <a:lumMod val="75000"/>
                  </a:schemeClr>
                </a:solidFill>
                <a:effectLst>
                  <a:outerShdw blurRad="38100" dist="38100" dir="2700000" algn="tl">
                    <a:srgbClr val="000000">
                      <a:alpha val="43137"/>
                    </a:srgbClr>
                  </a:outerShdw>
                </a:effectLst>
                <a:latin typeface="Tw Cen MT Condensed Extra Bold" pitchFamily="34" charset="0"/>
              </a:rPr>
              <a:t>High </a:t>
            </a:r>
            <a:r>
              <a:rPr lang="en-US" sz="3600" b="1" dirty="0">
                <a:solidFill>
                  <a:schemeClr val="accent6">
                    <a:lumMod val="75000"/>
                  </a:schemeClr>
                </a:solidFill>
                <a:effectLst>
                  <a:outerShdw blurRad="38100" dist="38100" dir="2700000" algn="tl">
                    <a:srgbClr val="000000">
                      <a:alpha val="43137"/>
                    </a:srgbClr>
                  </a:outerShdw>
                </a:effectLst>
                <a:latin typeface="Tw Cen MT Condensed Extra Bold" pitchFamily="34" charset="0"/>
              </a:rPr>
              <a:t>Diversity Future</a:t>
            </a:r>
            <a:endParaRPr lang="en-US" sz="3600" dirty="0" smtClean="0">
              <a:solidFill>
                <a:schemeClr val="accent6">
                  <a:lumMod val="75000"/>
                </a:schemeClr>
              </a:solidFill>
              <a:effectLst>
                <a:outerShdw blurRad="38100" dist="38100" dir="2700000" algn="tl">
                  <a:srgbClr val="000000">
                    <a:alpha val="43137"/>
                  </a:srgbClr>
                </a:outerShdw>
              </a:effectLst>
              <a:latin typeface="Tw Cen MT Condensed Extra Bold" pitchFamily="34" charset="0"/>
            </a:endParaRPr>
          </a:p>
          <a:p>
            <a:endParaRPr lang="en-US" dirty="0"/>
          </a:p>
        </p:txBody>
      </p:sp>
      <p:sp>
        <p:nvSpPr>
          <p:cNvPr id="4" name="TextBox 3"/>
          <p:cNvSpPr txBox="1"/>
          <p:nvPr/>
        </p:nvSpPr>
        <p:spPr>
          <a:xfrm>
            <a:off x="7086600" y="0"/>
            <a:ext cx="2057400" cy="646331"/>
          </a:xfrm>
          <a:prstGeom prst="rect">
            <a:avLst/>
          </a:prstGeom>
          <a:noFill/>
        </p:spPr>
        <p:txBody>
          <a:bodyPr wrap="square" rtlCol="0">
            <a:spAutoFit/>
          </a:bodyPr>
          <a:lstStyle/>
          <a:p>
            <a:r>
              <a:rPr lang="en-US" dirty="0" err="1" smtClean="0">
                <a:solidFill>
                  <a:schemeClr val="accent6">
                    <a:lumMod val="75000"/>
                  </a:schemeClr>
                </a:solidFill>
                <a:effectLst>
                  <a:outerShdw blurRad="38100" dist="38100" dir="2700000" algn="tl">
                    <a:srgbClr val="000000">
                      <a:alpha val="43137"/>
                    </a:srgbClr>
                  </a:outerShdw>
                </a:effectLst>
                <a:latin typeface="Walkway Black" pitchFamily="2" charset="0"/>
              </a:rPr>
              <a:t>Biola</a:t>
            </a:r>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 Digital 2014</a:t>
            </a:r>
          </a:p>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John Edmiston</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pic>
        <p:nvPicPr>
          <p:cNvPr id="1026" name="Picture 2" descr="C:\Users\Cybermissions\AppData\Local\Microsoft\Windows\Temporary Internet Files\Content.IE5\FL37XM7K\MP900449091[1].jpg"/>
          <p:cNvPicPr>
            <a:picLocks noChangeAspect="1" noChangeArrowheads="1"/>
          </p:cNvPicPr>
          <p:nvPr/>
        </p:nvPicPr>
        <p:blipFill>
          <a:blip r:embed="rId3" cstate="print"/>
          <a:srcRect/>
          <a:stretch>
            <a:fillRect/>
          </a:stretch>
        </p:blipFill>
        <p:spPr bwMode="auto">
          <a:xfrm>
            <a:off x="0" y="1"/>
            <a:ext cx="2438400" cy="2045548"/>
          </a:xfrm>
          <a:prstGeom prst="rect">
            <a:avLst/>
          </a:prstGeom>
          <a:noFill/>
          <a:effectLst>
            <a:reflection blurRad="6350" stA="50000" endA="300" endPos="55000" dir="5400000" sy="-100000" algn="bl" rotWithShape="0"/>
          </a:effectLst>
        </p:spPr>
      </p:pic>
      <p:pic>
        <p:nvPicPr>
          <p:cNvPr id="6" name="Picture 5" descr="cybermissions.png"/>
          <p:cNvPicPr>
            <a:picLocks noChangeAspect="1"/>
          </p:cNvPicPr>
          <p:nvPr/>
        </p:nvPicPr>
        <p:blipFill>
          <a:blip r:embed="rId4" cstate="print"/>
          <a:stretch>
            <a:fillRect/>
          </a:stretch>
        </p:blipFill>
        <p:spPr>
          <a:xfrm>
            <a:off x="7086600" y="762000"/>
            <a:ext cx="2057400" cy="11727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Autofit/>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The </a:t>
            </a:r>
            <a:r>
              <a:rPr lang="en-US" dirty="0">
                <a:solidFill>
                  <a:schemeClr val="accent6">
                    <a:lumMod val="75000"/>
                  </a:schemeClr>
                </a:solidFill>
                <a:effectLst>
                  <a:outerShdw blurRad="38100" dist="38100" dir="2700000" algn="tl">
                    <a:srgbClr val="000000">
                      <a:alpha val="43137"/>
                    </a:srgbClr>
                  </a:outerShdw>
                </a:effectLst>
                <a:latin typeface="Walkway Black" pitchFamily="2" charset="0"/>
              </a:rPr>
              <a:t>B</a:t>
            </a:r>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acon Double-Cheeseburger</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1066800"/>
            <a:ext cx="6934200" cy="4724400"/>
          </a:xfrm>
        </p:spPr>
        <p:txBody>
          <a:bodyPr>
            <a:normAutofit fontScale="92500" lnSpcReduction="20000"/>
          </a:bodyPr>
          <a:lstStyle/>
          <a:p>
            <a:r>
              <a:rPr lang="en-US" sz="2800" dirty="0" smtClean="0"/>
              <a:t>The bacon offends Jews, Muslims, Hindus and Seventh-Day Adventists</a:t>
            </a:r>
          </a:p>
          <a:p>
            <a:r>
              <a:rPr lang="en-US" sz="2800" dirty="0" smtClean="0"/>
              <a:t>The beef offends the Hindus and most Buddhists</a:t>
            </a:r>
          </a:p>
          <a:p>
            <a:r>
              <a:rPr lang="en-US" sz="2800" dirty="0" smtClean="0"/>
              <a:t>The cheese offends vegans, the lactose-intolerant and the Europeans who loathe American cheese</a:t>
            </a:r>
          </a:p>
          <a:p>
            <a:r>
              <a:rPr lang="en-US" sz="2800" dirty="0" smtClean="0"/>
              <a:t>Having beef and cheese together offends Orthodox Jews</a:t>
            </a:r>
          </a:p>
          <a:p>
            <a:r>
              <a:rPr lang="en-US" sz="2800" dirty="0" smtClean="0"/>
              <a:t>The bun offends the gluten-free advocates </a:t>
            </a:r>
          </a:p>
          <a:p>
            <a:r>
              <a:rPr lang="en-US" sz="2800" dirty="0" smtClean="0"/>
              <a:t>The calories offend Jenny Craig </a:t>
            </a:r>
          </a:p>
          <a:p>
            <a:r>
              <a:rPr lang="en-US" sz="2800" dirty="0" smtClean="0"/>
              <a:t>And </a:t>
            </a:r>
            <a:r>
              <a:rPr lang="en-US" sz="2800" dirty="0"/>
              <a:t>C</a:t>
            </a:r>
            <a:r>
              <a:rPr lang="en-US" sz="2800" dirty="0" smtClean="0"/>
              <a:t>atholics won’t eat them on Fridays</a:t>
            </a:r>
          </a:p>
        </p:txBody>
      </p:sp>
      <p:pic>
        <p:nvPicPr>
          <p:cNvPr id="9217" name="Picture 1" descr="C:\Users\Cybermissions\AppData\Local\Microsoft\Windows\Temporary Internet Files\Content.IE5\FL37XM7K\MC900290234[1].wmf"/>
          <p:cNvPicPr>
            <a:picLocks noChangeAspect="1" noChangeArrowheads="1"/>
          </p:cNvPicPr>
          <p:nvPr/>
        </p:nvPicPr>
        <p:blipFill>
          <a:blip r:embed="rId3" cstate="print"/>
          <a:srcRect/>
          <a:stretch>
            <a:fillRect/>
          </a:stretch>
        </p:blipFill>
        <p:spPr bwMode="auto">
          <a:xfrm>
            <a:off x="6629400" y="1066800"/>
            <a:ext cx="2239224" cy="198572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Private and Public Spaces</a:t>
            </a:r>
            <a:endParaRPr lang="en-US" sz="48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US" sz="2800" dirty="0" smtClean="0"/>
              <a:t>Where can I safely eat my bacon double cheeseburger?</a:t>
            </a:r>
          </a:p>
          <a:p>
            <a:r>
              <a:rPr lang="en-US" sz="2800" dirty="0" smtClean="0"/>
              <a:t>At home </a:t>
            </a:r>
          </a:p>
          <a:p>
            <a:r>
              <a:rPr lang="en-US" sz="2800" dirty="0" smtClean="0"/>
              <a:t>In the restaurant</a:t>
            </a:r>
          </a:p>
          <a:p>
            <a:r>
              <a:rPr lang="en-US" sz="2800" dirty="0" smtClean="0"/>
              <a:t>Not in a mosque</a:t>
            </a:r>
          </a:p>
          <a:p>
            <a:r>
              <a:rPr lang="en-US" sz="2800" dirty="0" smtClean="0"/>
              <a:t>What about in public?</a:t>
            </a:r>
          </a:p>
          <a:p>
            <a:r>
              <a:rPr lang="en-US" sz="2800" dirty="0" smtClean="0"/>
              <a:t>What about an </a:t>
            </a:r>
            <a:r>
              <a:rPr lang="en-US" sz="2800" dirty="0" err="1"/>
              <a:t>I</a:t>
            </a:r>
            <a:r>
              <a:rPr lang="en-US" sz="2800" dirty="0" err="1" smtClean="0"/>
              <a:t>nstagram</a:t>
            </a:r>
            <a:r>
              <a:rPr lang="en-US" sz="2800" dirty="0" smtClean="0"/>
              <a:t> picture of it?</a:t>
            </a:r>
          </a:p>
          <a:p>
            <a:r>
              <a:rPr lang="en-US" sz="2800" dirty="0" smtClean="0"/>
              <a:t>What about a YouTube video of it?</a:t>
            </a:r>
          </a:p>
          <a:p>
            <a:r>
              <a:rPr lang="en-US" sz="2800" dirty="0" smtClean="0"/>
              <a:t>When am I being insensitive?</a:t>
            </a:r>
          </a:p>
          <a:p>
            <a:r>
              <a:rPr lang="en-US" sz="2800" dirty="0" smtClean="0"/>
              <a:t>When is my critic being invasive or immature?</a:t>
            </a:r>
          </a:p>
          <a:p>
            <a:r>
              <a:rPr lang="en-US" sz="2800" dirty="0" smtClean="0"/>
              <a:t>What about my rights?</a:t>
            </a:r>
          </a:p>
          <a:p>
            <a:endParaRPr lang="en-US" sz="2800" dirty="0"/>
          </a:p>
        </p:txBody>
      </p:sp>
      <p:pic>
        <p:nvPicPr>
          <p:cNvPr id="7169" name="Picture 1" descr="C:\Users\Cybermissions\AppData\Local\Microsoft\Windows\Temporary Internet Files\Content.IE5\05OEABNX\MC900097905[1].wmf"/>
          <p:cNvPicPr>
            <a:picLocks noChangeAspect="1" noChangeArrowheads="1"/>
          </p:cNvPicPr>
          <p:nvPr/>
        </p:nvPicPr>
        <p:blipFill>
          <a:blip r:embed="rId3" cstate="print"/>
          <a:srcRect/>
          <a:stretch>
            <a:fillRect/>
          </a:stretch>
        </p:blipFill>
        <p:spPr bwMode="auto">
          <a:xfrm>
            <a:off x="7078560" y="2057400"/>
            <a:ext cx="1596962" cy="2362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325562"/>
          </a:xfrm>
        </p:spPr>
        <p:txBody>
          <a:bodyPr>
            <a:no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The Gospel, Technology </a:t>
            </a:r>
            <a:b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br>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and Diversity</a:t>
            </a:r>
            <a:endParaRPr lang="en-US" sz="48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2209800"/>
            <a:ext cx="8686800" cy="4297363"/>
          </a:xfrm>
        </p:spPr>
        <p:txBody>
          <a:bodyPr>
            <a:normAutofit/>
          </a:bodyPr>
          <a:lstStyle/>
          <a:p>
            <a:r>
              <a:rPr lang="en-US" sz="2400" dirty="0" smtClean="0"/>
              <a:t>Where can we  proclaim a potentially offensive Christian gospel?</a:t>
            </a:r>
          </a:p>
          <a:p>
            <a:r>
              <a:rPr lang="en-US" sz="2400" dirty="0" smtClean="0"/>
              <a:t>The gospel critiques all cultures with the “offense of the Cross”</a:t>
            </a:r>
          </a:p>
          <a:p>
            <a:r>
              <a:rPr lang="en-US" sz="2400" dirty="0" smtClean="0"/>
              <a:t>Paul ALWAYS obtained permission prior to proclamation</a:t>
            </a:r>
          </a:p>
          <a:p>
            <a:r>
              <a:rPr lang="en-US" sz="2400" dirty="0" smtClean="0"/>
              <a:t>How do we “get permission” when we use technology?</a:t>
            </a:r>
          </a:p>
          <a:p>
            <a:r>
              <a:rPr lang="en-US" sz="2400" dirty="0" smtClean="0"/>
              <a:t>How is an “in-church” comment not a “public” comment when the church service is on YouTube?</a:t>
            </a:r>
          </a:p>
          <a:p>
            <a:r>
              <a:rPr lang="en-US" sz="2400" dirty="0" smtClean="0"/>
              <a:t>How does technology increase BOTH the reach of the gospel and reaction to the gospel?</a:t>
            </a:r>
          </a:p>
          <a:p>
            <a:endParaRPr lang="en-US" sz="2400" dirty="0"/>
          </a:p>
        </p:txBody>
      </p:sp>
      <p:pic>
        <p:nvPicPr>
          <p:cNvPr id="5121" name="Picture 1" descr="C:\Users\Cybermissions\AppData\Local\Microsoft\Windows\Temporary Internet Files\Content.IE5\FL37XM7K\MP900439239[1].jpg"/>
          <p:cNvPicPr>
            <a:picLocks noChangeAspect="1" noChangeArrowheads="1"/>
          </p:cNvPicPr>
          <p:nvPr/>
        </p:nvPicPr>
        <p:blipFill>
          <a:blip r:embed="rId3" cstate="print"/>
          <a:srcRect/>
          <a:stretch>
            <a:fillRect/>
          </a:stretch>
        </p:blipFill>
        <p:spPr bwMode="auto">
          <a:xfrm>
            <a:off x="0" y="0"/>
            <a:ext cx="1752600" cy="2209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Privacy</a:t>
            </a:r>
            <a:endParaRPr lang="en-US" sz="48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381000" y="1371600"/>
            <a:ext cx="7620000" cy="4525963"/>
          </a:xfrm>
        </p:spPr>
        <p:txBody>
          <a:bodyPr>
            <a:normAutofit fontScale="92500"/>
          </a:bodyPr>
          <a:lstStyle/>
          <a:p>
            <a:r>
              <a:rPr lang="en-US" sz="2800" dirty="0" smtClean="0"/>
              <a:t>Is privacy just an historical anomaly?  Didn’t we all used to live “in each other’s pockets” back in the day?</a:t>
            </a:r>
          </a:p>
          <a:p>
            <a:r>
              <a:rPr lang="en-US" sz="2800" dirty="0" smtClean="0"/>
              <a:t>Privacy is critical to the proper formation of personal identity and the maintaining of personal boundaries.</a:t>
            </a:r>
          </a:p>
          <a:p>
            <a:r>
              <a:rPr lang="en-US" sz="2800" dirty="0" smtClean="0"/>
              <a:t>The question is not so much “how much do others know” but </a:t>
            </a:r>
            <a:r>
              <a:rPr lang="en-US" sz="2800" b="1" i="1" dirty="0" smtClean="0">
                <a:solidFill>
                  <a:schemeClr val="accent1">
                    <a:lumMod val="75000"/>
                  </a:schemeClr>
                </a:solidFill>
              </a:rPr>
              <a:t>“how much do those with the power to hurt us know” </a:t>
            </a:r>
            <a:r>
              <a:rPr lang="en-US" sz="2800" dirty="0" smtClean="0"/>
              <a:t>– e.g. credit rating agencies?”</a:t>
            </a:r>
          </a:p>
          <a:p>
            <a:r>
              <a:rPr lang="en-US" sz="2800" dirty="0" smtClean="0"/>
              <a:t>How much can the enemies of the gospel get to know about us and if so what use can they put it to?</a:t>
            </a:r>
            <a:endParaRPr lang="en-US" sz="2800" dirty="0"/>
          </a:p>
        </p:txBody>
      </p:sp>
      <p:pic>
        <p:nvPicPr>
          <p:cNvPr id="38915" name="Picture 3" descr="C:\Users\Cybermissions\AppData\Local\Microsoft\Windows\Temporary Internet Files\Content.IE5\05OEABNX\MC900070935[1].wmf"/>
          <p:cNvPicPr>
            <a:picLocks noChangeAspect="1" noChangeArrowheads="1"/>
          </p:cNvPicPr>
          <p:nvPr/>
        </p:nvPicPr>
        <p:blipFill>
          <a:blip r:embed="rId3" cstate="print"/>
          <a:srcRect/>
          <a:stretch>
            <a:fillRect/>
          </a:stretch>
        </p:blipFill>
        <p:spPr bwMode="auto">
          <a:xfrm>
            <a:off x="7545559" y="0"/>
            <a:ext cx="1598441" cy="1981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God and Privacy</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1600200"/>
            <a:ext cx="8763000" cy="4525963"/>
          </a:xfrm>
        </p:spPr>
        <p:txBody>
          <a:bodyPr>
            <a:normAutofit/>
          </a:bodyPr>
          <a:lstStyle/>
          <a:p>
            <a:r>
              <a:rPr lang="en-US" sz="2800" dirty="0" smtClean="0"/>
              <a:t>Does God respect human privacy in His omniscience? </a:t>
            </a:r>
          </a:p>
          <a:p>
            <a:r>
              <a:rPr lang="en-US" sz="2800" dirty="0" smtClean="0"/>
              <a:t>Is the attempt at government omniscience a  kind of hubris, an attempt at “being like God”?</a:t>
            </a:r>
          </a:p>
          <a:p>
            <a:r>
              <a:rPr lang="en-US" sz="2800" dirty="0" smtClean="0"/>
              <a:t>What happens when churches “know too much” (cults!)</a:t>
            </a:r>
          </a:p>
          <a:p>
            <a:r>
              <a:rPr lang="en-US" sz="2800" dirty="0" smtClean="0"/>
              <a:t>Is it OK for Christian parents to spy on their kids?</a:t>
            </a:r>
          </a:p>
          <a:p>
            <a:r>
              <a:rPr lang="en-US" sz="2800" dirty="0" smtClean="0"/>
              <a:t>Is it OK for Christian employers to spy on their staff?</a:t>
            </a:r>
          </a:p>
          <a:p>
            <a:r>
              <a:rPr lang="en-US" sz="2800" dirty="0" smtClean="0"/>
              <a:t>“In God we trust, everyone else we verify?”</a:t>
            </a:r>
          </a:p>
          <a:p>
            <a:r>
              <a:rPr lang="en-US" sz="2800" dirty="0" smtClean="0"/>
              <a:t>How is electronic privacy related to faith?</a:t>
            </a:r>
          </a:p>
          <a:p>
            <a:endParaRPr lang="en-US" sz="2800" dirty="0"/>
          </a:p>
        </p:txBody>
      </p:sp>
      <p:pic>
        <p:nvPicPr>
          <p:cNvPr id="39938" name="Picture 2" descr="C:\Users\Cybermissions\AppData\Local\Microsoft\Windows\Temporary Internet Files\Content.IE5\FL37XM7K\MC900234603[1].wmf"/>
          <p:cNvPicPr>
            <a:picLocks noChangeAspect="1" noChangeArrowheads="1"/>
          </p:cNvPicPr>
          <p:nvPr/>
        </p:nvPicPr>
        <p:blipFill>
          <a:blip r:embed="rId3" cstate="print"/>
          <a:srcRect/>
          <a:stretch>
            <a:fillRect/>
          </a:stretch>
        </p:blipFill>
        <p:spPr bwMode="auto">
          <a:xfrm>
            <a:off x="7620000" y="1"/>
            <a:ext cx="1524000" cy="1523214"/>
          </a:xfrm>
          <a:prstGeom prst="rect">
            <a:avLst/>
          </a:prstGeom>
          <a:noFill/>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Giving Away Privacy</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1371600"/>
            <a:ext cx="7239000" cy="4525963"/>
          </a:xfrm>
        </p:spPr>
        <p:txBody>
          <a:bodyPr>
            <a:normAutofit/>
          </a:bodyPr>
          <a:lstStyle/>
          <a:p>
            <a:r>
              <a:rPr lang="en-US" sz="2600" dirty="0" smtClean="0"/>
              <a:t>Services like </a:t>
            </a:r>
            <a:r>
              <a:rPr lang="en-US" sz="2600" dirty="0" err="1" smtClean="0"/>
              <a:t>SnapChat</a:t>
            </a:r>
            <a:r>
              <a:rPr lang="en-US" sz="2600" dirty="0" smtClean="0"/>
              <a:t> are encouraging people to give away the most private moments of their lives, and often while intoxicated or immature.  </a:t>
            </a:r>
          </a:p>
          <a:p>
            <a:r>
              <a:rPr lang="en-US" sz="2600" dirty="0" smtClean="0"/>
              <a:t>This is incredibly spiritually destructive</a:t>
            </a:r>
          </a:p>
          <a:p>
            <a:r>
              <a:rPr lang="en-US" sz="2600" dirty="0" smtClean="0"/>
              <a:t>We are faced with the question of how to redeem lost privacy? How does a pastor minister to someone whose photo is now all around the church, youth group or city?</a:t>
            </a:r>
          </a:p>
          <a:p>
            <a:r>
              <a:rPr lang="en-US" sz="2600" dirty="0" smtClean="0"/>
              <a:t>Laws about what to do about photos and the “right to be forgotten” are now essential.</a:t>
            </a:r>
            <a:endParaRPr lang="en-US" sz="2600" dirty="0"/>
          </a:p>
        </p:txBody>
      </p:sp>
      <p:pic>
        <p:nvPicPr>
          <p:cNvPr id="43010" name="Picture 2" descr="C:\Users\Cybermissions\AppData\Local\Microsoft\Windows\Temporary Internet Files\Content.IE5\05OEABNX\MC900334376[1].wmf"/>
          <p:cNvPicPr>
            <a:picLocks noChangeAspect="1" noChangeArrowheads="1"/>
          </p:cNvPicPr>
          <p:nvPr/>
        </p:nvPicPr>
        <p:blipFill>
          <a:blip r:embed="rId3" cstate="print"/>
          <a:srcRect/>
          <a:stretch>
            <a:fillRect/>
          </a:stretch>
        </p:blipFill>
        <p:spPr bwMode="auto">
          <a:xfrm>
            <a:off x="7567374" y="304800"/>
            <a:ext cx="1218791" cy="1447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Are All Wizards Evil?</a:t>
            </a:r>
            <a:r>
              <a:rPr lang="en-US" dirty="0" smtClean="0">
                <a:solidFill>
                  <a:schemeClr val="accent1">
                    <a:lumMod val="75000"/>
                  </a:schemeClr>
                </a:solidFill>
                <a:effectLst>
                  <a:outerShdw blurRad="38100" dist="38100" dir="2700000" algn="tl">
                    <a:srgbClr val="000000">
                      <a:alpha val="43137"/>
                    </a:srgbClr>
                  </a:outerShdw>
                </a:effectLst>
                <a:latin typeface="Walkway Black" pitchFamily="2" charset="0"/>
              </a:rPr>
              <a:t/>
            </a:r>
            <a:br>
              <a:rPr lang="en-US" dirty="0" smtClean="0">
                <a:solidFill>
                  <a:schemeClr val="accent1">
                    <a:lumMod val="75000"/>
                  </a:schemeClr>
                </a:solidFill>
                <a:effectLst>
                  <a:outerShdw blurRad="38100" dist="38100" dir="2700000" algn="tl">
                    <a:srgbClr val="000000">
                      <a:alpha val="43137"/>
                    </a:srgbClr>
                  </a:outerShdw>
                </a:effectLst>
                <a:latin typeface="Walkway Black" pitchFamily="2" charset="0"/>
              </a:rPr>
            </a:br>
            <a:r>
              <a:rPr lang="en-US" dirty="0" smtClean="0">
                <a:solidFill>
                  <a:schemeClr val="accent1">
                    <a:lumMod val="75000"/>
                  </a:schemeClr>
                </a:solidFill>
                <a:effectLst>
                  <a:outerShdw blurRad="38100" dist="38100" dir="2700000" algn="tl">
                    <a:srgbClr val="000000">
                      <a:alpha val="43137"/>
                    </a:srgbClr>
                  </a:outerShdw>
                </a:effectLst>
                <a:latin typeface="Walkway Black" pitchFamily="2" charset="0"/>
              </a:rPr>
              <a:t>(</a:t>
            </a:r>
            <a:r>
              <a:rPr lang="en-US" sz="3600" dirty="0" smtClean="0">
                <a:solidFill>
                  <a:schemeClr val="accent1">
                    <a:lumMod val="75000"/>
                  </a:schemeClr>
                </a:solidFill>
                <a:effectLst>
                  <a:outerShdw blurRad="38100" dist="38100" dir="2700000" algn="tl">
                    <a:srgbClr val="000000">
                      <a:alpha val="43137"/>
                    </a:srgbClr>
                  </a:outerShdw>
                </a:effectLst>
                <a:latin typeface="Walkway Black" pitchFamily="2" charset="0"/>
              </a:rPr>
              <a:t>A Little Bit of </a:t>
            </a:r>
            <a:r>
              <a:rPr lang="en-US" sz="3600" dirty="0" err="1" smtClean="0">
                <a:solidFill>
                  <a:schemeClr val="accent1">
                    <a:lumMod val="75000"/>
                  </a:schemeClr>
                </a:solidFill>
                <a:effectLst>
                  <a:outerShdw blurRad="38100" dist="38100" dir="2700000" algn="tl">
                    <a:srgbClr val="000000">
                      <a:alpha val="43137"/>
                    </a:srgbClr>
                  </a:outerShdw>
                </a:effectLst>
                <a:latin typeface="Walkway Black" pitchFamily="2" charset="0"/>
              </a:rPr>
              <a:t>Tolkein</a:t>
            </a:r>
            <a:r>
              <a:rPr lang="en-US" sz="3600" dirty="0" smtClean="0">
                <a:solidFill>
                  <a:schemeClr val="accent1">
                    <a:lumMod val="75000"/>
                  </a:schemeClr>
                </a:solidFill>
                <a:effectLst>
                  <a:outerShdw blurRad="38100" dist="38100" dir="2700000" algn="tl">
                    <a:srgbClr val="000000">
                      <a:alpha val="43137"/>
                    </a:srgbClr>
                  </a:outerShdw>
                </a:effectLst>
                <a:latin typeface="Walkway Black" pitchFamily="2" charset="0"/>
              </a:rPr>
              <a:t>….)</a:t>
            </a:r>
            <a:endParaRPr lang="en-US" sz="3600" dirty="0">
              <a:solidFill>
                <a:schemeClr val="accent1">
                  <a:lumMod val="75000"/>
                </a:schemeClr>
              </a:solidFill>
              <a:effectLst>
                <a:outerShdw blurRad="38100" dist="38100" dir="2700000" algn="tl">
                  <a:srgbClr val="000000">
                    <a:alpha val="43137"/>
                  </a:srgbClr>
                </a:outerShdw>
              </a:effectLst>
              <a:latin typeface="Walkway Black" pitchFamily="2" charset="0"/>
            </a:endParaRPr>
          </a:p>
        </p:txBody>
      </p:sp>
      <p:pic>
        <p:nvPicPr>
          <p:cNvPr id="40962" name="Picture 2" descr="C:\Users\Cybermissions\AppData\Local\Microsoft\Windows\Temporary Internet Files\Content.IE5\CUBKSF7X\MC900053284[1].wmf"/>
          <p:cNvPicPr>
            <a:picLocks noGrp="1" noChangeAspect="1" noChangeArrowheads="1"/>
          </p:cNvPicPr>
          <p:nvPr>
            <p:ph idx="1"/>
          </p:nvPr>
        </p:nvPicPr>
        <p:blipFill>
          <a:blip r:embed="rId3" cstate="print"/>
          <a:srcRect/>
          <a:stretch>
            <a:fillRect/>
          </a:stretch>
        </p:blipFill>
        <p:spPr bwMode="auto">
          <a:xfrm>
            <a:off x="7315200" y="152400"/>
            <a:ext cx="1713586" cy="1717243"/>
          </a:xfrm>
          <a:prstGeom prst="rect">
            <a:avLst/>
          </a:prstGeom>
          <a:noFill/>
        </p:spPr>
      </p:pic>
      <p:sp>
        <p:nvSpPr>
          <p:cNvPr id="5" name="TextBox 4"/>
          <p:cNvSpPr txBox="1"/>
          <p:nvPr/>
        </p:nvSpPr>
        <p:spPr>
          <a:xfrm>
            <a:off x="381000" y="2057400"/>
            <a:ext cx="8610600" cy="3785652"/>
          </a:xfrm>
          <a:prstGeom prst="rect">
            <a:avLst/>
          </a:prstGeom>
          <a:noFill/>
        </p:spPr>
        <p:txBody>
          <a:bodyPr wrap="square" rtlCol="0">
            <a:spAutoFit/>
          </a:bodyPr>
          <a:lstStyle/>
          <a:p>
            <a:pPr marL="342900" indent="-342900">
              <a:buFont typeface="+mj-lt"/>
              <a:buAutoNum type="arabicPeriod"/>
            </a:pPr>
            <a:r>
              <a:rPr lang="en-US" sz="2400" dirty="0" smtClean="0"/>
              <a:t>Any sufficiently advanced technology is indistinguishable from magic. (Arthur C. Clarke)</a:t>
            </a:r>
          </a:p>
          <a:p>
            <a:pPr marL="342900" indent="-342900">
              <a:buFont typeface="+mj-lt"/>
              <a:buAutoNum type="arabicPeriod"/>
            </a:pPr>
            <a:r>
              <a:rPr lang="en-US" sz="2400" dirty="0" smtClean="0"/>
              <a:t>Are there good wizards and bad wizards e.g. Gandalf </a:t>
            </a:r>
            <a:r>
              <a:rPr lang="en-US" sz="2400" dirty="0" err="1" smtClean="0"/>
              <a:t>vs</a:t>
            </a:r>
            <a:r>
              <a:rPr lang="en-US" sz="2400" dirty="0" smtClean="0"/>
              <a:t> </a:t>
            </a:r>
            <a:r>
              <a:rPr lang="en-US" sz="2400" dirty="0" err="1" smtClean="0"/>
              <a:t>Saruman</a:t>
            </a:r>
            <a:r>
              <a:rPr lang="en-US" sz="2400" dirty="0" smtClean="0"/>
              <a:t> or is all “wizardry” evil? Is Google a “good wizard” and Monsanto an “evil wizard”?</a:t>
            </a:r>
          </a:p>
          <a:p>
            <a:pPr marL="342900" indent="-342900">
              <a:buFont typeface="+mj-lt"/>
              <a:buAutoNum type="arabicPeriod"/>
            </a:pPr>
            <a:r>
              <a:rPr lang="en-US" sz="2400" dirty="0" smtClean="0"/>
              <a:t>Does technology “cast a spell” on its users? Is it beginning to create an alternative spiritual universe of amazing blessings without God?</a:t>
            </a:r>
          </a:p>
          <a:p>
            <a:pPr marL="342900" indent="-342900">
              <a:buFont typeface="+mj-lt"/>
              <a:buAutoNum type="arabicPeriod"/>
            </a:pPr>
            <a:r>
              <a:rPr lang="en-US" sz="2400" dirty="0" smtClean="0"/>
              <a:t>“The Shire” represents the Great Balance of Things in the created order. How disruptive to God’s order can technology become?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5532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Technology and Idolatry</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381000" y="1600200"/>
            <a:ext cx="8763000" cy="4373563"/>
          </a:xfrm>
        </p:spPr>
        <p:txBody>
          <a:bodyPr>
            <a:normAutofit/>
          </a:bodyPr>
          <a:lstStyle/>
          <a:p>
            <a:r>
              <a:rPr lang="en-US" sz="2600" i="1" dirty="0" smtClean="0"/>
              <a:t>The rest of mankind, who were not killed by these plagues, did not repent of the works of their hands nor give up worshiping demons and idols of gold and silver and bronze and stone and wood, which cannot see or hear or walk, nor did they repent of their murders or their sorceries or their sexual immorality or their thefts. </a:t>
            </a:r>
            <a:r>
              <a:rPr lang="en-US" sz="2600" dirty="0" smtClean="0"/>
              <a:t>  (Revelation 9:20-21)</a:t>
            </a:r>
          </a:p>
          <a:p>
            <a:r>
              <a:rPr lang="en-US" sz="2600" dirty="0" smtClean="0"/>
              <a:t>There is a human tendency to attribute divine power to human creations. For some, this includes technology.</a:t>
            </a:r>
          </a:p>
          <a:p>
            <a:r>
              <a:rPr lang="en-US" sz="2600" dirty="0" smtClean="0"/>
              <a:t>As technology become more and more pervasive and overpowering this may well increase.</a:t>
            </a:r>
          </a:p>
          <a:p>
            <a:endParaRPr lang="en-US" sz="2800" dirty="0"/>
          </a:p>
        </p:txBody>
      </p:sp>
      <p:pic>
        <p:nvPicPr>
          <p:cNvPr id="41988" name="Picture 4" descr="http://2.bp.blogspot.com/-THPi3CWMxqs/Ttc-ltiP1XI/AAAAAAAAAAc/ejrK5gfD3A0/s1600/Mainframe.jpg"/>
          <p:cNvPicPr>
            <a:picLocks noChangeAspect="1" noChangeArrowheads="1"/>
          </p:cNvPicPr>
          <p:nvPr/>
        </p:nvPicPr>
        <p:blipFill>
          <a:blip r:embed="rId3" cstate="print"/>
          <a:srcRect/>
          <a:stretch>
            <a:fillRect/>
          </a:stretch>
        </p:blipFill>
        <p:spPr bwMode="auto">
          <a:xfrm>
            <a:off x="6781799" y="0"/>
            <a:ext cx="2362201" cy="156495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sz="5400" dirty="0" smtClean="0">
                <a:solidFill>
                  <a:schemeClr val="accent6">
                    <a:lumMod val="75000"/>
                  </a:schemeClr>
                </a:solidFill>
                <a:effectLst>
                  <a:outerShdw blurRad="38100" dist="38100" dir="2700000" algn="tl">
                    <a:srgbClr val="000000">
                      <a:alpha val="43137"/>
                    </a:srgbClr>
                  </a:outerShdw>
                </a:effectLst>
                <a:latin typeface="Walkway Black" pitchFamily="2" charset="0"/>
              </a:rPr>
              <a:t>#</a:t>
            </a:r>
            <a:r>
              <a:rPr lang="en-US" dirty="0" err="1" smtClean="0">
                <a:solidFill>
                  <a:schemeClr val="accent6">
                    <a:lumMod val="75000"/>
                  </a:schemeClr>
                </a:solidFill>
                <a:effectLst>
                  <a:outerShdw blurRad="38100" dist="38100" dir="2700000" algn="tl">
                    <a:srgbClr val="000000">
                      <a:alpha val="43137"/>
                    </a:srgbClr>
                  </a:outerShdw>
                </a:effectLst>
                <a:latin typeface="Walkway Black" pitchFamily="2" charset="0"/>
              </a:rPr>
              <a:t>YesAllWomen</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p:txBody>
          <a:bodyPr>
            <a:normAutofit/>
          </a:bodyPr>
          <a:lstStyle/>
          <a:p>
            <a:r>
              <a:rPr lang="en-US" sz="2800" dirty="0" smtClean="0"/>
              <a:t>On the other hand technology can give a voice to the righteous or to those not being heard.</a:t>
            </a:r>
          </a:p>
          <a:p>
            <a:r>
              <a:rPr lang="en-US" sz="2800" dirty="0" smtClean="0"/>
              <a:t>Technology can be put into service for Christian social justice and on behalf of the mistreated.</a:t>
            </a:r>
          </a:p>
          <a:p>
            <a:r>
              <a:rPr lang="en-US" sz="2800" dirty="0" err="1" smtClean="0"/>
              <a:t>Hashtag</a:t>
            </a:r>
            <a:r>
              <a:rPr lang="en-US" sz="2800" dirty="0" smtClean="0"/>
              <a:t> activism is better than zero activism</a:t>
            </a:r>
          </a:p>
          <a:p>
            <a:r>
              <a:rPr lang="en-US" sz="2800" dirty="0" smtClean="0"/>
              <a:t>In a high-speed, high diversity world we need to make our case, over-and-over-and-over again.</a:t>
            </a:r>
          </a:p>
          <a:p>
            <a:r>
              <a:rPr lang="en-US" sz="2800" dirty="0" smtClean="0"/>
              <a:t>This includes the case for Christianity</a:t>
            </a:r>
            <a:endParaRPr lang="en-US" sz="2800" dirty="0"/>
          </a:p>
        </p:txBody>
      </p:sp>
      <p:pic>
        <p:nvPicPr>
          <p:cNvPr id="45058" name="Picture 2" descr="http://stuffo.ddmcdn.com/stuffmomnevertoldyou/wp-content/uploads/sites/86/2014/05/yesallwomen-600x350.jpg"/>
          <p:cNvPicPr>
            <a:picLocks noChangeAspect="1" noChangeArrowheads="1"/>
          </p:cNvPicPr>
          <p:nvPr/>
        </p:nvPicPr>
        <p:blipFill>
          <a:blip r:embed="rId3" cstate="print"/>
          <a:srcRect/>
          <a:stretch>
            <a:fillRect/>
          </a:stretch>
        </p:blipFill>
        <p:spPr bwMode="auto">
          <a:xfrm>
            <a:off x="6531428" y="0"/>
            <a:ext cx="2612572" cy="1524000"/>
          </a:xfrm>
          <a:prstGeom prst="rect">
            <a:avLst/>
          </a:prstGeom>
          <a:noFill/>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Corporatized Government</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0" y="914400"/>
            <a:ext cx="7315200" cy="5029200"/>
          </a:xfrm>
        </p:spPr>
        <p:txBody>
          <a:bodyPr>
            <a:normAutofit/>
          </a:bodyPr>
          <a:lstStyle/>
          <a:p>
            <a:r>
              <a:rPr lang="en-US" sz="2400" dirty="0" smtClean="0"/>
              <a:t>Technology is creating cultural and economic pressures and security risks that require a rate of response  well beyond that of current means of governance. </a:t>
            </a:r>
          </a:p>
          <a:p>
            <a:r>
              <a:rPr lang="en-US" sz="2400" dirty="0" smtClean="0"/>
              <a:t>Corporate structures such as multi-national corporations, massive almost autonomous government agencies, defense contractors and very large NGOs are taking up the slack.</a:t>
            </a:r>
          </a:p>
          <a:p>
            <a:r>
              <a:rPr lang="en-US" sz="2400" dirty="0" smtClean="0"/>
              <a:t>Government is  so far behind that it is merely enacting legislation at the behest of these entities. The government is now simply the administrative arm of fast, highly responsive special interest groups e.g.  Google getting legislation through on driverless cars. Government no longer governs.</a:t>
            </a:r>
            <a:endParaRPr lang="en-US" sz="2400" dirty="0"/>
          </a:p>
        </p:txBody>
      </p:sp>
      <p:pic>
        <p:nvPicPr>
          <p:cNvPr id="1026" name="Picture 2" descr="C:\Users\John\AppData\Local\Microsoft\Windows\INetCache\IE\12HNAJFG\MP900382629[1].jpg"/>
          <p:cNvPicPr>
            <a:picLocks noChangeAspect="1" noChangeArrowheads="1"/>
          </p:cNvPicPr>
          <p:nvPr/>
        </p:nvPicPr>
        <p:blipFill>
          <a:blip r:embed="rId2" cstate="print"/>
          <a:srcRect/>
          <a:stretch>
            <a:fillRect/>
          </a:stretch>
        </p:blipFill>
        <p:spPr bwMode="auto">
          <a:xfrm>
            <a:off x="7315200" y="533400"/>
            <a:ext cx="1828800" cy="25603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638800" cy="1143000"/>
          </a:xfrm>
        </p:spPr>
        <p:txBody>
          <a:bodyPr>
            <a:normAutofit/>
          </a:bodyPr>
          <a:lstStyle/>
          <a:p>
            <a:r>
              <a:rPr lang="en-US" sz="6000" dirty="0" smtClean="0">
                <a:solidFill>
                  <a:schemeClr val="accent6">
                    <a:lumMod val="75000"/>
                  </a:schemeClr>
                </a:solidFill>
                <a:effectLst>
                  <a:outerShdw blurRad="38100" dist="38100" dir="2700000" algn="tl">
                    <a:srgbClr val="000000">
                      <a:alpha val="43137"/>
                    </a:srgbClr>
                  </a:outerShdw>
                </a:effectLst>
                <a:latin typeface="Walkway Black" pitchFamily="2" charset="0"/>
              </a:rPr>
              <a:t>Connections</a:t>
            </a:r>
            <a:endParaRPr lang="en-US" sz="60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457200" y="2057400"/>
            <a:ext cx="8229600" cy="4525963"/>
          </a:xfrm>
        </p:spPr>
        <p:txBody>
          <a:bodyPr/>
          <a:lstStyle/>
          <a:p>
            <a:r>
              <a:rPr lang="en-US" dirty="0" smtClean="0"/>
              <a:t>Everyone To </a:t>
            </a:r>
            <a:r>
              <a:rPr lang="en-US" dirty="0"/>
              <a:t>E</a:t>
            </a:r>
            <a:r>
              <a:rPr lang="en-US" dirty="0" smtClean="0"/>
              <a:t>veryone</a:t>
            </a:r>
          </a:p>
          <a:p>
            <a:r>
              <a:rPr lang="en-US" dirty="0" smtClean="0"/>
              <a:t>Everything to Everything (Internet of Things)</a:t>
            </a:r>
          </a:p>
          <a:p>
            <a:r>
              <a:rPr lang="en-US" dirty="0" smtClean="0"/>
              <a:t>Ideas to Other Ideas</a:t>
            </a:r>
          </a:p>
          <a:p>
            <a:r>
              <a:rPr lang="en-US" dirty="0" smtClean="0"/>
              <a:t>Values to Contrary Values</a:t>
            </a:r>
          </a:p>
          <a:p>
            <a:r>
              <a:rPr lang="en-US" dirty="0" smtClean="0"/>
              <a:t>Cultures to Completely Different Cultures</a:t>
            </a:r>
          </a:p>
          <a:p>
            <a:r>
              <a:rPr lang="en-US" dirty="0" smtClean="0"/>
              <a:t>God To Humankind</a:t>
            </a:r>
          </a:p>
        </p:txBody>
      </p:sp>
      <p:pic>
        <p:nvPicPr>
          <p:cNvPr id="37889" name="Picture 1" descr="C:\Users\John\AppData\Local\Microsoft\Windows\INetCache\IE\12HNAJFG\MC900439273[1].jpg"/>
          <p:cNvPicPr>
            <a:picLocks noChangeAspect="1" noChangeArrowheads="1"/>
          </p:cNvPicPr>
          <p:nvPr/>
        </p:nvPicPr>
        <p:blipFill>
          <a:blip r:embed="rId3" cstate="print"/>
          <a:srcRect/>
          <a:stretch>
            <a:fillRect/>
          </a:stretch>
        </p:blipFill>
        <p:spPr bwMode="auto">
          <a:xfrm>
            <a:off x="5638993" y="0"/>
            <a:ext cx="3505007" cy="2630424"/>
          </a:xfrm>
          <a:prstGeom prst="rect">
            <a:avLst/>
          </a:prstGeom>
          <a:noFill/>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Technocratic Oligarchies</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304800" y="1600200"/>
            <a:ext cx="8382000" cy="4525963"/>
          </a:xfrm>
        </p:spPr>
        <p:txBody>
          <a:bodyPr>
            <a:normAutofit/>
          </a:bodyPr>
          <a:lstStyle/>
          <a:p>
            <a:pPr>
              <a:buNone/>
            </a:pPr>
            <a:r>
              <a:rPr lang="en-US" sz="2400" dirty="0" smtClean="0"/>
              <a:t>Multivariate analysis indicates that economic elites and organized groups representing business interests have substantial independent impacts on U.S. government policy, while average citizens and mass-based interest groups have little or no independent influence. The results provide substantial support for theories of Economic Elite Domination and for theories of Biased Pluralism, but not for theories of </a:t>
            </a:r>
            <a:r>
              <a:rPr lang="en-US" sz="2400" dirty="0" err="1" smtClean="0"/>
              <a:t>Majoritarian</a:t>
            </a:r>
            <a:r>
              <a:rPr lang="en-US" sz="2400" dirty="0" smtClean="0"/>
              <a:t> Electoral Democracy or </a:t>
            </a:r>
            <a:r>
              <a:rPr lang="en-US" sz="2400" dirty="0" err="1" smtClean="0"/>
              <a:t>Majoritarian</a:t>
            </a:r>
            <a:r>
              <a:rPr lang="en-US" sz="2400" dirty="0" smtClean="0"/>
              <a:t> Pluralism.</a:t>
            </a:r>
          </a:p>
          <a:p>
            <a:pPr>
              <a:buNone/>
            </a:pPr>
            <a:r>
              <a:rPr lang="en-US" sz="2400" dirty="0" smtClean="0"/>
              <a:t/>
            </a:r>
            <a:br>
              <a:rPr lang="en-US" sz="2400" dirty="0" smtClean="0"/>
            </a:br>
            <a:r>
              <a:rPr lang="en-US" sz="2400" dirty="0" smtClean="0"/>
              <a:t>Martin </a:t>
            </a:r>
            <a:r>
              <a:rPr lang="en-US" sz="2400" dirty="0" err="1" smtClean="0"/>
              <a:t>Gilens</a:t>
            </a:r>
            <a:r>
              <a:rPr lang="en-US" sz="2400" dirty="0" smtClean="0"/>
              <a:t> and Benjamin I. Page:  </a:t>
            </a:r>
            <a:r>
              <a:rPr lang="en-US" sz="2400" i="1" dirty="0" smtClean="0"/>
              <a:t>Testing Theories of American Politics: Elites, Interest Groups, and Average Citizens </a:t>
            </a:r>
            <a:endParaRPr lang="en-US" sz="2400" i="1" dirty="0"/>
          </a:p>
        </p:txBody>
      </p:sp>
      <p:pic>
        <p:nvPicPr>
          <p:cNvPr id="2050" name="Picture 2" descr="C:\Users\John\AppData\Local\Microsoft\Windows\INetCache\IE\I3RTE8P0\MC900037405[1].wmf"/>
          <p:cNvPicPr>
            <a:picLocks noChangeAspect="1" noChangeArrowheads="1"/>
          </p:cNvPicPr>
          <p:nvPr/>
        </p:nvPicPr>
        <p:blipFill>
          <a:blip r:embed="rId2" cstate="print"/>
          <a:srcRect/>
          <a:stretch>
            <a:fillRect/>
          </a:stretch>
        </p:blipFill>
        <p:spPr bwMode="auto">
          <a:xfrm>
            <a:off x="7843176" y="1"/>
            <a:ext cx="1300824" cy="1600200"/>
          </a:xfrm>
          <a:prstGeom prst="rect">
            <a:avLst/>
          </a:prstGeom>
          <a:noFill/>
        </p:spPr>
      </p:pic>
      <p:sp>
        <p:nvSpPr>
          <p:cNvPr id="5" name="TextBox 4"/>
          <p:cNvSpPr txBox="1"/>
          <p:nvPr/>
        </p:nvSpPr>
        <p:spPr>
          <a:xfrm>
            <a:off x="228600" y="228600"/>
            <a:ext cx="7696200" cy="584775"/>
          </a:xfrm>
          <a:prstGeom prst="rect">
            <a:avLst/>
          </a:prstGeom>
          <a:noFill/>
        </p:spPr>
        <p:txBody>
          <a:bodyPr wrap="square" rtlCol="0">
            <a:spAutoFit/>
          </a:bodyPr>
          <a:lstStyle/>
          <a:p>
            <a:r>
              <a:rPr lang="en-US" sz="1600" dirty="0" smtClean="0"/>
              <a:t>https://www.princeton.edu/~mgilens/Gilens%20homepage%20materials/Gilens%20and%20Page/Gilens%20and%20Page%202014-Testing%20Theories%203-7-14.pdf</a:t>
            </a: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Autofit/>
          </a:bodyPr>
          <a:lstStyle/>
          <a:p>
            <a:r>
              <a:rPr lang="en-US" dirty="0" err="1" smtClean="0">
                <a:solidFill>
                  <a:schemeClr val="accent6">
                    <a:lumMod val="75000"/>
                  </a:schemeClr>
                </a:solidFill>
                <a:effectLst>
                  <a:outerShdw blurRad="38100" dist="38100" dir="2700000" algn="tl">
                    <a:srgbClr val="000000">
                      <a:alpha val="43137"/>
                    </a:srgbClr>
                  </a:outerShdw>
                </a:effectLst>
              </a:rPr>
              <a:t>Transhumanism</a:t>
            </a:r>
            <a:r>
              <a:rPr lang="en-US" dirty="0" smtClean="0">
                <a:solidFill>
                  <a:schemeClr val="accent6">
                    <a:lumMod val="75000"/>
                  </a:schemeClr>
                </a:solidFill>
                <a:effectLst>
                  <a:outerShdw blurRad="38100" dist="38100" dir="2700000" algn="tl">
                    <a:srgbClr val="000000">
                      <a:alpha val="43137"/>
                    </a:srgbClr>
                  </a:outerShdw>
                </a:effectLst>
              </a:rPr>
              <a:t> and </a:t>
            </a:r>
            <a:r>
              <a:rPr lang="en-US" dirty="0" err="1" smtClean="0">
                <a:solidFill>
                  <a:schemeClr val="accent6">
                    <a:lumMod val="75000"/>
                  </a:schemeClr>
                </a:solidFill>
                <a:effectLst>
                  <a:outerShdw blurRad="38100" dist="38100" dir="2700000" algn="tl">
                    <a:srgbClr val="000000">
                      <a:alpha val="43137"/>
                    </a:srgbClr>
                  </a:outerShdw>
                </a:effectLst>
              </a:rPr>
              <a:t>Posthumanism</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143000"/>
            <a:ext cx="6858000" cy="4876800"/>
          </a:xfrm>
        </p:spPr>
        <p:txBody>
          <a:bodyPr>
            <a:normAutofit fontScale="85000" lnSpcReduction="20000"/>
          </a:bodyPr>
          <a:lstStyle/>
          <a:p>
            <a:r>
              <a:rPr lang="en-US" sz="2800" b="1" dirty="0" err="1" smtClean="0"/>
              <a:t>Transhumanism</a:t>
            </a:r>
            <a:r>
              <a:rPr lang="en-US" sz="2800" b="1" dirty="0" smtClean="0"/>
              <a:t>: </a:t>
            </a:r>
            <a:r>
              <a:rPr lang="en-US" sz="2800" dirty="0" smtClean="0"/>
              <a:t>the belief or theory that the human race can evolve beyond its current physical and mental limitations, especially by means of science and technology.</a:t>
            </a:r>
            <a:br>
              <a:rPr lang="en-US" sz="2800" dirty="0" smtClean="0"/>
            </a:br>
            <a:endParaRPr lang="en-US" sz="2800" dirty="0" smtClean="0"/>
          </a:p>
          <a:p>
            <a:r>
              <a:rPr lang="en-US" sz="2800" dirty="0" smtClean="0"/>
              <a:t>According to </a:t>
            </a:r>
            <a:r>
              <a:rPr lang="en-US" sz="2800" dirty="0" err="1" smtClean="0"/>
              <a:t>transhumanist</a:t>
            </a:r>
            <a:r>
              <a:rPr lang="en-US" sz="2800" dirty="0" smtClean="0"/>
              <a:t> thinkers, a </a:t>
            </a:r>
            <a:r>
              <a:rPr lang="en-US" sz="2800" b="1" dirty="0" err="1" smtClean="0"/>
              <a:t>posthuman</a:t>
            </a:r>
            <a:r>
              <a:rPr lang="en-US" sz="2800" dirty="0" smtClean="0"/>
              <a:t> is a hypothetical future being "whose basic capacities so radically exceed those of present humans as to be no longer unambiguously human by our current standards.“</a:t>
            </a:r>
            <a:br>
              <a:rPr lang="en-US" sz="2800" dirty="0" smtClean="0"/>
            </a:br>
            <a:endParaRPr lang="en-US" sz="2800" dirty="0" smtClean="0"/>
          </a:p>
          <a:p>
            <a:r>
              <a:rPr lang="en-US" sz="2800" dirty="0" smtClean="0"/>
              <a:t>However true Christian </a:t>
            </a:r>
            <a:r>
              <a:rPr lang="en-US" sz="2800" dirty="0" err="1" smtClean="0"/>
              <a:t>transhumanism</a:t>
            </a:r>
            <a:r>
              <a:rPr lang="en-US" sz="2800" dirty="0" smtClean="0"/>
              <a:t> is found when we receive our eternal and spiritual bodies at the resurrection which is our hope of going “beyond this mortal flesh”</a:t>
            </a:r>
          </a:p>
          <a:p>
            <a:endParaRPr lang="en-US" sz="2800" dirty="0"/>
          </a:p>
        </p:txBody>
      </p:sp>
      <p:pic>
        <p:nvPicPr>
          <p:cNvPr id="3074" name="Picture 2" descr="http://www.tedxvienna.at/wp-content/uploads/2013/07/Cyborgs-vs-Humans.png"/>
          <p:cNvPicPr>
            <a:picLocks noChangeAspect="1" noChangeArrowheads="1"/>
          </p:cNvPicPr>
          <p:nvPr/>
        </p:nvPicPr>
        <p:blipFill>
          <a:blip r:embed="rId2" cstate="print"/>
          <a:srcRect/>
          <a:stretch>
            <a:fillRect/>
          </a:stretch>
        </p:blipFill>
        <p:spPr bwMode="auto">
          <a:xfrm>
            <a:off x="7017861" y="1143000"/>
            <a:ext cx="2126139" cy="1447800"/>
          </a:xfrm>
          <a:prstGeom prst="rect">
            <a:avLst/>
          </a:prstGeom>
          <a:noFill/>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People As Products</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1524000"/>
            <a:ext cx="8229600" cy="4525963"/>
          </a:xfrm>
        </p:spPr>
        <p:txBody>
          <a:bodyPr>
            <a:normAutofit/>
          </a:bodyPr>
          <a:lstStyle/>
          <a:p>
            <a:r>
              <a:rPr lang="en-US" sz="2400" dirty="0" smtClean="0"/>
              <a:t>People are no longer Creations, they are products:  products of heredity and environment, of the military, of the education system, of a certain  college, of a set of traumatic experiences or certain set of privileges and so on.</a:t>
            </a:r>
          </a:p>
          <a:p>
            <a:r>
              <a:rPr lang="en-US" sz="2400" dirty="0" smtClean="0"/>
              <a:t>Products can be improved, tested for quality and modified</a:t>
            </a:r>
          </a:p>
          <a:p>
            <a:r>
              <a:rPr lang="en-US" sz="2400" dirty="0" smtClean="0"/>
              <a:t>Products are bought and sold in the Market for a value</a:t>
            </a:r>
          </a:p>
          <a:p>
            <a:r>
              <a:rPr lang="en-US" sz="2400" dirty="0" smtClean="0"/>
              <a:t>They also have a shelf-life and can be discarded</a:t>
            </a:r>
          </a:p>
          <a:p>
            <a:r>
              <a:rPr lang="en-US" sz="2400" dirty="0" smtClean="0"/>
              <a:t>Inferior product lines can be terminated.</a:t>
            </a:r>
          </a:p>
          <a:p>
            <a:r>
              <a:rPr lang="en-US" sz="2400" dirty="0" smtClean="0"/>
              <a:t>There is no intrinsic value in a product </a:t>
            </a:r>
            <a:r>
              <a:rPr lang="en-US" sz="2400" dirty="0" err="1" smtClean="0"/>
              <a:t>e,g</a:t>
            </a:r>
            <a:r>
              <a:rPr lang="en-US" sz="2400" dirty="0" smtClean="0"/>
              <a:t>. how valuable is an </a:t>
            </a:r>
            <a:r>
              <a:rPr lang="en-US" sz="2400" dirty="0" err="1" smtClean="0"/>
              <a:t>iPad</a:t>
            </a:r>
            <a:r>
              <a:rPr lang="en-US" sz="2400" dirty="0" smtClean="0"/>
              <a:t> 2 today?  This is a total contradiction of the gospel…..</a:t>
            </a:r>
            <a:endParaRPr lang="en-US" sz="2400" dirty="0"/>
          </a:p>
        </p:txBody>
      </p:sp>
      <p:pic>
        <p:nvPicPr>
          <p:cNvPr id="54274" name="Picture 2" descr="C:\Users\John\AppData\Local\Microsoft\Windows\INetCache\IE\01CYOYJA\MC910217450[1].wmf"/>
          <p:cNvPicPr>
            <a:picLocks noChangeAspect="1" noChangeArrowheads="1"/>
          </p:cNvPicPr>
          <p:nvPr/>
        </p:nvPicPr>
        <p:blipFill>
          <a:blip r:embed="rId2" cstate="print"/>
          <a:srcRect/>
          <a:stretch>
            <a:fillRect/>
          </a:stretch>
        </p:blipFill>
        <p:spPr bwMode="auto">
          <a:xfrm>
            <a:off x="7068379" y="0"/>
            <a:ext cx="2075622" cy="196736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010400" cy="1143000"/>
          </a:xfrm>
        </p:spPr>
        <p:txBody>
          <a:bodyPr>
            <a:normAutofit/>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Rescuing The Image of God</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381000" y="1524000"/>
            <a:ext cx="8458200" cy="4525963"/>
          </a:xfrm>
        </p:spPr>
        <p:txBody>
          <a:bodyPr>
            <a:normAutofit lnSpcReduction="10000"/>
          </a:bodyPr>
          <a:lstStyle/>
          <a:p>
            <a:r>
              <a:rPr lang="en-US" sz="2400" dirty="0" smtClean="0"/>
              <a:t>Humanity was created as incarnate spiritual beings in the image and likeness of God with enduring and eternal personal qualities and a with a deep need for justice.</a:t>
            </a:r>
            <a:br>
              <a:rPr lang="en-US" sz="2400" dirty="0" smtClean="0"/>
            </a:br>
            <a:endParaRPr lang="en-US" sz="2400" dirty="0" smtClean="0"/>
          </a:p>
          <a:p>
            <a:r>
              <a:rPr lang="en-US" sz="2400" dirty="0" smtClean="0"/>
              <a:t>The image of God will be fully revealed in us at the resurrection, at the “revealing of the sons of God” when we will “be like Him”. True transcendence comes through faith in Jesus Christ!</a:t>
            </a:r>
            <a:br>
              <a:rPr lang="en-US" sz="2400" dirty="0" smtClean="0"/>
            </a:br>
            <a:endParaRPr lang="en-US" sz="2400" dirty="0" smtClean="0"/>
          </a:p>
          <a:p>
            <a:r>
              <a:rPr lang="en-US" sz="2400" dirty="0" smtClean="0"/>
              <a:t>Ultimately technology will be shown as a futile hope. </a:t>
            </a:r>
            <a:br>
              <a:rPr lang="en-US" sz="2400" dirty="0" smtClean="0"/>
            </a:br>
            <a:endParaRPr lang="en-US" sz="2400" dirty="0" smtClean="0"/>
          </a:p>
          <a:p>
            <a:r>
              <a:rPr lang="en-US" sz="2400" dirty="0" smtClean="0"/>
              <a:t>Christian ministry needs to focus on developing the image of God in people and not on “producing results” or products.</a:t>
            </a:r>
          </a:p>
        </p:txBody>
      </p:sp>
      <p:pic>
        <p:nvPicPr>
          <p:cNvPr id="55298" name="Picture 2" descr="C:\Users\John\AppData\Local\Microsoft\Windows\INetCache\IE\12HNAJFG\MP900384909[1].jpg"/>
          <p:cNvPicPr>
            <a:picLocks noChangeAspect="1" noChangeArrowheads="1"/>
          </p:cNvPicPr>
          <p:nvPr/>
        </p:nvPicPr>
        <p:blipFill>
          <a:blip r:embed="rId2" cstate="print"/>
          <a:srcRect/>
          <a:stretch>
            <a:fillRect/>
          </a:stretch>
        </p:blipFill>
        <p:spPr bwMode="auto">
          <a:xfrm>
            <a:off x="7543800" y="0"/>
            <a:ext cx="1600200" cy="159715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532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Finding The Real God</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1295400"/>
            <a:ext cx="7010400" cy="4525963"/>
          </a:xfrm>
        </p:spPr>
        <p:txBody>
          <a:bodyPr>
            <a:normAutofit fontScale="85000" lnSpcReduction="20000"/>
          </a:bodyPr>
          <a:lstStyle/>
          <a:p>
            <a:pPr>
              <a:buNone/>
            </a:pPr>
            <a:r>
              <a:rPr lang="en-US" i="1" dirty="0" smtClean="0"/>
              <a:t>And I saw another angel flying in mid-heaven, having </a:t>
            </a:r>
            <a:r>
              <a:rPr lang="en-US" i="1" u="sng" dirty="0" smtClean="0">
                <a:solidFill>
                  <a:schemeClr val="tx2">
                    <a:lumMod val="75000"/>
                  </a:schemeClr>
                </a:solidFill>
              </a:rPr>
              <a:t>the everlasting gospel </a:t>
            </a:r>
            <a:r>
              <a:rPr lang="en-US" i="1" dirty="0" smtClean="0"/>
              <a:t>to preach to those dwelling on the earth, even to every nation and kindred and tongue and people, saying with a great voice, Fear God and give glory to Him! For the hour of His judgment has come. </a:t>
            </a:r>
            <a:r>
              <a:rPr lang="en-US" i="1" u="sng" dirty="0" smtClean="0">
                <a:solidFill>
                  <a:schemeClr val="tx2">
                    <a:lumMod val="75000"/>
                  </a:schemeClr>
                </a:solidFill>
              </a:rPr>
              <a:t>And worship Him who made the heaven and the earth, and the sea, and the fountains of waters. </a:t>
            </a:r>
            <a:r>
              <a:rPr lang="en-US" i="1" dirty="0" smtClean="0"/>
              <a:t>And another angel followed, saying, The great city, Babylon, has fallen, has fallen; because of the wine of the anger of her fornication; she has made all nations to drink. </a:t>
            </a:r>
          </a:p>
          <a:p>
            <a:pPr>
              <a:buNone/>
            </a:pPr>
            <a:r>
              <a:rPr lang="en-US" dirty="0" smtClean="0"/>
              <a:t>    (Revelation 14:6-8)</a:t>
            </a:r>
          </a:p>
          <a:p>
            <a:endParaRPr lang="en-US" dirty="0" smtClean="0"/>
          </a:p>
          <a:p>
            <a:endParaRPr lang="en-US" dirty="0"/>
          </a:p>
        </p:txBody>
      </p:sp>
      <p:pic>
        <p:nvPicPr>
          <p:cNvPr id="56322" name="Picture 2" descr="C:\Users\John\AppData\Local\Microsoft\Windows\INetCache\IE\B634NVD4\MP900424351[1].jpg"/>
          <p:cNvPicPr>
            <a:picLocks noChangeAspect="1" noChangeArrowheads="1"/>
          </p:cNvPicPr>
          <p:nvPr/>
        </p:nvPicPr>
        <p:blipFill>
          <a:blip r:embed="rId2" cstate="print"/>
          <a:srcRect/>
          <a:stretch>
            <a:fillRect/>
          </a:stretch>
        </p:blipFill>
        <p:spPr bwMode="auto">
          <a:xfrm>
            <a:off x="7140178" y="0"/>
            <a:ext cx="2003822" cy="2514600"/>
          </a:xfrm>
          <a:prstGeom prst="rect">
            <a:avLst/>
          </a:prstGeom>
          <a:noFill/>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No More Priests</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457200" y="1600200"/>
            <a:ext cx="7391400" cy="4525963"/>
          </a:xfrm>
        </p:spPr>
        <p:txBody>
          <a:bodyPr>
            <a:normAutofit lnSpcReduction="10000"/>
          </a:bodyPr>
          <a:lstStyle/>
          <a:p>
            <a:r>
              <a:rPr lang="en-US" sz="2800" dirty="0" smtClean="0"/>
              <a:t>Technology is forcing the human spirit towards an unquenchable thirst for direct personal communication with God.</a:t>
            </a:r>
            <a:br>
              <a:rPr lang="en-US" sz="2800" dirty="0" smtClean="0"/>
            </a:br>
            <a:endParaRPr lang="en-US" sz="2800" dirty="0" smtClean="0"/>
          </a:p>
          <a:p>
            <a:r>
              <a:rPr lang="en-US" sz="2800" dirty="0" smtClean="0"/>
              <a:t>We are longing for something far beyond magic, ritual or even doctrine.</a:t>
            </a:r>
            <a:br>
              <a:rPr lang="en-US" sz="2800" dirty="0" smtClean="0"/>
            </a:br>
            <a:endParaRPr lang="en-US" sz="2800" dirty="0" smtClean="0"/>
          </a:p>
          <a:p>
            <a:r>
              <a:rPr lang="en-US" sz="2800" dirty="0" smtClean="0"/>
              <a:t>We can only find a solution to our alienation through the powerful personal presence of God in Christ, through the Holy Spirit.</a:t>
            </a:r>
            <a:endParaRPr lang="en-US" sz="2800" dirty="0"/>
          </a:p>
        </p:txBody>
      </p:sp>
      <p:pic>
        <p:nvPicPr>
          <p:cNvPr id="57346" name="Picture 2" descr="C:\Users\John\AppData\Local\Microsoft\Windows\INetCache\IE\01CYOYJA\MC900048045[1].wmf"/>
          <p:cNvPicPr>
            <a:picLocks noChangeAspect="1" noChangeArrowheads="1"/>
          </p:cNvPicPr>
          <p:nvPr/>
        </p:nvPicPr>
        <p:blipFill>
          <a:blip r:embed="rId2" cstate="print"/>
          <a:srcRect/>
          <a:stretch>
            <a:fillRect/>
          </a:stretch>
        </p:blipFill>
        <p:spPr bwMode="auto">
          <a:xfrm>
            <a:off x="7514234" y="0"/>
            <a:ext cx="1629766" cy="17833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More Theology of Technology?</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457200" y="2438400"/>
            <a:ext cx="8229600" cy="3535363"/>
          </a:xfrm>
        </p:spPr>
        <p:txBody>
          <a:bodyPr>
            <a:normAutofit/>
          </a:bodyPr>
          <a:lstStyle/>
          <a:p>
            <a:r>
              <a:rPr lang="en-US" sz="2800" dirty="0" smtClean="0"/>
              <a:t>Masters in Science, Technology, Society and Ministry at </a:t>
            </a:r>
            <a:r>
              <a:rPr lang="en-US" sz="2800" dirty="0" err="1" smtClean="0"/>
              <a:t>CityVision</a:t>
            </a:r>
            <a:r>
              <a:rPr lang="en-US" sz="2800" dirty="0" smtClean="0"/>
              <a:t> College in Boston (online program)</a:t>
            </a:r>
            <a:br>
              <a:rPr lang="en-US" sz="2800" dirty="0" smtClean="0"/>
            </a:br>
            <a:endParaRPr lang="en-US" sz="2800" dirty="0" smtClean="0"/>
          </a:p>
          <a:p>
            <a:r>
              <a:rPr lang="en-US" sz="2800" dirty="0" smtClean="0"/>
              <a:t>  </a:t>
            </a:r>
            <a:r>
              <a:rPr lang="en-US" sz="2800" dirty="0" smtClean="0">
                <a:hlinkClick r:id="rId2"/>
              </a:rPr>
              <a:t>www.cityvision.edu/mstsm/</a:t>
            </a:r>
            <a:r>
              <a:rPr lang="en-US" sz="2800" dirty="0" smtClean="0"/>
              <a:t/>
            </a:r>
            <a:br>
              <a:rPr lang="en-US" sz="2800" dirty="0" smtClean="0"/>
            </a:br>
            <a:endParaRPr lang="en-US" sz="2800" dirty="0" smtClean="0"/>
          </a:p>
          <a:p>
            <a:r>
              <a:rPr lang="en-US" sz="2800" dirty="0" smtClean="0"/>
              <a:t>Focused on Theology of Technology, New Media, Internet Evangelism &amp; Mobile etc</a:t>
            </a:r>
            <a:endParaRPr lang="en-US" sz="2800" dirty="0"/>
          </a:p>
        </p:txBody>
      </p:sp>
      <p:sp>
        <p:nvSpPr>
          <p:cNvPr id="58370" name="AutoShape 2" descr="data:image/jpeg;base64,/9j/4AAQSkZJRgABAQAAAQABAAD/2wCEAAkGBhQSEBUUExQVFRUWFh8aGRgXGRwbIBsiHB4eIBwYGR4YHSYfIBokGhkfHy8iJCcpLCwsHx4xNTA2NSYrLSkBCQoKDgwOGg8PGiwkHyUxLykvLC0vLDQqLCopNDAtLCwqLywsLCwpKSwsKSwsKSwsKS0sLCksLCwsLCwsLCwpKf/AABEIAEABRAMBIgACEQEDEQH/xAAbAAACAwEBAQAAAAAAAAAAAAAABQQGBwMCAf/EAEIQAAIBAgQDBQUDCQcFAQAAAAECEQADBAUSIQYxQQcTIlFhMnGBkbEUc6EjNUJicqKywdEVFjRSdIKSJDNTk+EX/8QAGQEBAQEBAQEAAAAAAAAAAAAAAAECAwQF/8QAJhEAAgICAQMDBQEAAAAAAAAAAAECERIhAzFBUQQTIjJhkdHxgf/aAAwDAQACEQMRAD8A3GiiigCiqnxDx4MLfNruS8KDOuOYnlpNWm0+pQfMA/OsqSbaR25ODk44xlJafQi5dmYum4ApHduV58461NpHw17eJ++NPKxwycoJsnLFRm0gopHdvvbusNbsFKwCRvq84HL3VIGbMdggBgk6mgQDGxI+sV1OQ0opE2ZuFf1ZwrTuIEgcuVcLmOuaNOo6lGst+qQCB8zQFkopQuYsJgFjqA3JMeEGQAJr2c4PhOkaSASZMbmDuBtHrQDSildrMyAfCTBYtJ5AEjafdyr3h8zLOBpADMygzv4d+UeVAMaKi2mhrvWCP4BUPC3Tptubpl+ancHY7ADlHnQDaik2HzR1tjUAfyZcGdzBjf513u4x1KyBOhjAbbaImRz3oBlRSl8wchYgN3iqRuOfQgiRXo5gw1AQT3jDck7LHIAcvpQDSilTZu2nUFEd2HMk9SRA+Veb+KcM1sE6nZSh8g3P5QaAb0UsGZseg0sWUb7gqDuR8K8W80Zbe+5FlXknmTtvQDailpzJtcaRp7wJzM7iZrjZzJwizDMzMAdzy9AKAcUUqfN22hN9GojfziBHu5mvV/HORdgAKg5yQfZnbaOtAM6KWvmTBiNI0hkUmTPjA/rRazNiy+FdLMyjfcaZ5igGVFRrJ/K3Pcv86XYfM30oSZMvI230gkUA6opLczZwVaAAbZbTP4zHOOldznHjACggkDnuCRO+0fCaAZ0UmOcsyNACnRqBBnk0dRXK1mVwuoJ5BlbYblQTP0oB9RSa1nLBVldWykknfxGOgr6c1ZdWxaLjCT0AjyE0A4opP/arBrh2ZRpgT/m+HkakW8xbvO7ZQG25GRESTy6cqAYUUUUAUtu8R4ZWKtetggwQTyI6UyrGc9/xV/71vqa58k8QTOLz9pxzdx+VlFjRvyG/yrUMPiVCKCwnSPpWWcIf4wfsN9Kvgrxx5XGTfk+t6uWXHxQ8RT/P8PvDl9Q+Ikje8YqwVTsl9q795/WrhNdfSTyhR4vUqpi3N8xw1gasQ9u2H28ZHijyHMx6VwyvNMFivDYezc076ViR6wd49ayLA2TnGbt3jsEJY7c1tp7Kr5Tt8yalcV8LvleOsXMGLrCNagBnIKkBkJUbqwPXzNd8317D2Y/S3s1bMc1wdhgl65ZtsfEFcgHxbTB84IrliuIsCjsly/YVl8DKzKCI/RI/lWXdsD6sfaPKcOh39XenXaNwFZSziMcHum4zBtJK6ZZlB/RmIPnTJ7oi4o6t9S5f3my9tu/w5kjbUvPkPj0rvhM3wV64Ldu5Ye4NgqkE+HmI9KzPs64As42wb9x7qsl7SAhUDwhWEypMyaj8a4RstzdcRbHhdxeX5xdT4yfgwpk6svtRcsU9ms5pj8LY09+9q3JJXWQJ6kifUipBxFlUW7KBD4lfp4uoPrWS49/7ZzpUU6sPbAE/qLu597MdPy8q1TP8FrwlxAOSSB+zuAPlFXJu6OU4YpeSXg79twz22DAncgzuAB9IqOt/DrdKg2xc3kbTyk/hvVf7P8T4bqeRDD4iD9BUTIF73E4m8eQVyP8AdIH7oqZ6RgtmFvWLvhtm28LEKQYB6e7ajH4+xbIF1kBiIPOD6eVVTgAw937sfWluUrav4hjiXK6pMzEtPInoIqe46QL9hO4uoe70Os7xvv6+teHv4fX3ZNvXq9kxMn08ztSnJeFnsYg3FuDu+g5lgRyPIbHrvy9aT4z87D75PotVyaW0Qut63aRCWCKsQSYAjy+ZqPh83w1xxpuIzjYefuE1VeM8U1zErZB2XSI/Wbr8iPxr5xNw0mHto9st7WlpPWJBHlyqOb3XYpc762rc3H0L0LGBz9fWudgWLw8HduFGnaDHpVczHHm9lQZjLalUnzIaJ+POl/CGNNnEBG2W8o/HdT9R8aue0Qutq9ZZyilC6nUVESCNpPqOVdTgbcEaF3Mnbr51VuH/AM54j/f/ABinXFebnC4K/eHtIh0/tHZf3iK1GVqypW6OOb59gbDBL92yjAbKYkD3DcD31Oy/GWMRbL2WS4je0VIIO3Ix1joax7s84MTMWv3cS7kKQNmgszblmbnt/OpvCOBvZfnTWFFxrLMbbNpMEFdSMxA0yCQJ/a86ypM7y4oq0ntGoZrmWGw66r727YYj2iBJXlA5mPSoWTZhhcRcLWL6XWUloGmd+p2DEb1lJQ5tnRS4zC2XYCP0bduYC+RMfNia88Z5L/ZOPtPhmYDSLiajJBBhlJ6qR+BNM317FXCvpvZs+YZrYwxDXrqWi+w1tE6fKfKa7YVLTqLiBGDrIZY8QPWeoNZl2yYkXLOBccn1sPits/zq+8Ffm7Cf6e3/AAitKW6OThUFI94zNsGlwWblyytzwgIxE7+yAD59KYnCJOrSs+cCdqxnj78/p+3Y+orbKJ3YnDFJ+RDc4ly9SVa/hwRKkFl2g7qfj0r3huJMDcdUS/YZ2PhAZSSTzj1IrHsnyO3i85uWLuoI128TpMHwlyN/eK0nKuyzB4e/bvI17VbbUJcET6iOVZUmzpOEI9WywZnjcNhlDX2tW1Ow1QJjkAOZj0rhludYLFErZuWbjcyoifUwd/jWR2UbOc3Id2Fsloj9G2nJV6AnbfzJNMuKuz29g8TZuZcl5/0hHiKMpHNtvCwPX9amb6ovtRWm9mpZpjsNYg33tW9ewLkCYgwJ8tqXpxXgA5f7XZJIje4uw8hVN7aHLWMGWGkksSvkSqyPhyrpw12WYPEYOxedrwe5bDGHAEnyEcquTukZUI4qUmaTgcfbvILlp1dDyZTIMbHcetFRcgyO3g7C2LWoosxqMncknf3mitnF1ehjWM59/ir/AN6/1NbNWa5twVinv3XVFKs7EeNeRO1ceVNrQRlmHzm+jakuurREg7074d4nxT4ywrYi6ytdUEFtiCdwfSu//wCUZj/4U/8AYn9an5F2Z4+1irNx7ShUuqzHvFOwO+01ycH4PpS5INdUXvJfaufef1q33FkEeYqu5Zk11GcsAJeRuOVWSp6SLjF2jy+pknO0Yf2QnRmZVtj3TrHqCJH4GtP4l45w2BdEvl5dSw0LqgAxv8foap/FfZviVxZxeAYBmbWV1aWVjzKk7FT5HzPMVwyjs5xmKxa38ybwqQSCwZn08khfCqefx85rurWjUsJvJv8AYq7YLgbH2mHI4dDv6u9aB2ofmm9/s/jWkHaRwPisZi0u2FUoLSqZcLuGYnY+hFWzjnJ7mJy+5ZtAG42mATA2ZSdz6CrT2Zcl8Cv9i3+Auf6hv4Err2xZer5f3h9q1cUqf2jpI928/AVO7NOHb2Dwj274CsbxYQwbYqo5j1BqV2gZLdxeBezZALllIBMDZgTufSrXxoy5L3b+5W+xXLUGFu3v03uFCfIIAQB8WJ+VaMwkVVezfh+9g8GbV8AObrNAYNsQsbj3GrXViqRjldybM3y3EfZb99eUJcUe8brT3hDCacHcf/Pq+SiPrNRuI+Fr1zEM9pQVYA+0BvEHn7qsmBwBt4VbXUW4+JG/4mucYtMwVXs/YB7pOwFsfWpeP4Ws4hnfD3VDT4l5rJ9Ry/GunCvDtyybgvKul0C7EGfMfKoTcM4rD3CcM0qeoIBjoGDbSPOol8VaBGyDF3cNixZYmC+hlmRvyYfMGvWL/Ow++T6LTPIeFrgvd/iDLAyBMkn/ADMeW3lXzEcPXjj++AHd94rTqEwAJ2+FTF1/oFXEPhzGTy12z8IX+lPuPG/6ZR53B9Gr1xTw0cRD2yBcURB2DD39CKTNw5jb5VbzQq8izAx7gvM++q01arqD4EjKffdn96P5V4zTAH7Fhr680UKT8fCfg31qx5zkhODFiyPZ0xJjkZJPr1rvgcqP2NbFwCe70nrFXDt9gV3g/E95jbrxGpGPzZan9ptotlWIjoqt8FdSfwFc+FOHr1i+zXANJQiQQd5H9Ks+Kwy3LbW3Eq6lWHmCII+VagnjTKnTTM67Ebg+z4heoug/NRH0NWb+/uG+2/Y5ud9r0bLKzE8/T+tUJuz7MsDec4G5qRttQZQY6B1faR5j+cU+4A7O7uHvnFYtgb2+lQdUFvadm6sZI28z8JFvpR3moNuVlP7OBozoK2xm8vxAO34GmHbfcH2mwOossT8W/wDlNeMuznEHFnF4FgHZtZXVpKv1ZCdiDzIPWfOoOV9nGNxWKW9mLeEEapYMzBeSALsq+fx86lOsTplFyU77HLtQtFcFlqnmtuD8Et1o/BX5uwn+nt/wiq/2ocJ4jGrhxh1U92X1SwWJCxE+41WLHC2e27YS3dKqq6VUXlgADYDartS6GNTglaRE4+/P6ft2PqK2ysl4u4Bx9/GC/aCki3a8RuAHUiiT/wAutTciyTOlxVlr95jaFwG4O9UyvXYDeitN6JNKUVtaRScHkP23NrtjX3eq9eOqNUaWY8pHl51qHB3Z59guXX7/AL3vLeiNGmN5n2jVNvdn+ZpjLt/DhUJuXCrC4oMOx8/MGneQZRnS4q02IvE2Q47wd4hke4CakVXY3yPJakqKx2RtozTS2xNq4vxBBI/dNd+NcfmmCukvinVLr3DaCuDCg7SNO0BgKc8X9muIGKOKwDAMzayurSyt1ZCdiCd4PmeYNLcX2d5njFe7irgN1Ui0jMpkzy8PhVYkzzJipTSo1lFvK0d+1e6WwWXsxlmUkk9SbaEn51wyLsi+04a1e+1FO8QNp7uYnpOsT8qf8dcG4nFYXB27SqWsrDywEeBRsTz3BpLheGc9tItu3d0oohVF1IAHQbVWt7RmMvglFpGuIsADyFFKOEcPiUwiLi21XwW1GQepjcbcoorsjyNUxzRRRQgUUUUAUUUUBVsuzJ5u3bj4jTbe8SAqd3ptswABjVMDz5ipf95HU6blkKStthDztcuLbg+EeJdUnpyg77S7fD1tWYg3NLMxKa2KHXOqVmIMnaoq8KJrMs5Q2ltwWYsND6lKtO2kxHqJoD1iM9i7p0kabroYIhtNnvJMrMbxt5T6Vwbip1th3sxrtLcQB5kMyKVYlQAwNxT1B89qnDh62AYnUWZ9TEk6mTQWPn4enKoR4RX7P3epi2hE1MWMKjKSqCZUEr5zy8hQHq5nzC6EddLqx1BGlSO6Z1MlAf0SI2gjqOfg8Vstss9oLNpLq+ORDsF/KHSNOkmSRIifKmCZBaBk6mbUWLMxJJK6Nz5BNgOlR804cV7YW34WVUQSWjTbYMFkGQZHtDcUB6y7Nnu2L1w6BpZwpQllOke0GMagT1gdR0k82z028Jh3Ya7l1UA5gSU1EnSCQIBOwNSMpyy4iOt19Qfkupm0iIIDP4jPPpHSvNrhq2qBQ12FjRNxjo07ApJ2MbeokGgIV/ithbDC0NUOSrM4nQeaAWyxU8wxUAdd685jxHca0zWEhV7qXLCQbhRoCwQQEcSZHPblTG5w5aYCTc9kqx1tLhjJDmZIJJPpJjavlzhmy0CGAhAVDEBu7jQWA5kQN/QTyFARLPFepjFslPGARqn8mG3bwaQraCAdR5rtvt4ucVOvdl7SoLiBwXuECGOyhtGnvANyCQNwATuQyXIbYJPjg6vBrOkF51ELMCZPukxXzEZDbdQpLhdAQqHIDKOSsOvUTz3oCNxFjriPYVTpRmY3CDBhEZoHhbyn1iOsjjd4odE1PZ9q13lsK8kjUoKtKgKw1qeo577U5v4BHZCwkpOn4qVO3XwkioScNWQpUhmBUKNTE6VBBCL5CQPkPKgPmY4y4ow/JWe8quAdQgqxIBIHUDeBXC5nNxbzWwouFr4toC2kKO5FwkmCY2PSd6aY/L0vJpediGBBIKkbhlI3BFccPkttCp8RZXL6mYklmXQSxPPwmPQAeVALMHn9xRNxAUa9etq+oAyjXCsiAAum2VnVzAJG814t8XnS82gSBbZQjGGFx9A8TovI7yJBHWmP927MmQxUlzoLErNydbAT7RDEfExzot8N2hJOtiQoJZyTFttSD4MPj1oDpgcxZ1uhlCvaYqQG1A+FWBBIBiGHMc5qrtxJfGAI1/8AUgatekexo73vNMR7J7v9qrjawaqXIH/cbU2/M6Qvw8KiobcN2CD4OdnuJkzoH6M/z50BF/txxcNtU1s17uxqYKBFlbk7KTp6dTJ+Ajnik6dYtsfyQYpMhT3hRidKFoWCSROw5U5XKLYcPB1B9cyeeju5/wCAiuA4dtAQoZYEAqzAjxl9jP8AmJP4cqAg4fiG5cuWtItG21u6zabmre2UGx0frcjB3MxG/q1xQe7R7lrSLlk3LYDyTGmEPhEMQ4O09fKpicPWgVI16gWJbUZbXGoP5g6V2/VEV5v5GGOHXwi1YIZQZLSqlVEzygyeZMUA0U7b86+0UUAUUUUAUUUUAUUUUAUUUUAUUU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2" name="Picture 4" descr="http://www.cityvision.edu/imgs/logo.gif"/>
          <p:cNvPicPr>
            <a:picLocks noChangeAspect="1" noChangeArrowheads="1"/>
          </p:cNvPicPr>
          <p:nvPr/>
        </p:nvPicPr>
        <p:blipFill>
          <a:blip r:embed="rId3" cstate="print"/>
          <a:srcRect/>
          <a:stretch>
            <a:fillRect/>
          </a:stretch>
        </p:blipFill>
        <p:spPr bwMode="auto">
          <a:xfrm>
            <a:off x="1600200" y="1066800"/>
            <a:ext cx="5027295" cy="990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ybermissionsfull.jpg"/>
          <p:cNvPicPr>
            <a:picLocks noChangeAspect="1"/>
          </p:cNvPicPr>
          <p:nvPr/>
        </p:nvPicPr>
        <p:blipFill>
          <a:blip r:embed="rId2" cstate="print"/>
          <a:stretch>
            <a:fillRect/>
          </a:stretch>
        </p:blipFill>
        <p:spPr>
          <a:xfrm>
            <a:off x="0" y="0"/>
            <a:ext cx="4267200" cy="2432304"/>
          </a:xfrm>
          <a:prstGeom prst="rect">
            <a:avLst/>
          </a:prstGeom>
        </p:spPr>
      </p:pic>
      <p:sp>
        <p:nvSpPr>
          <p:cNvPr id="6" name="TextBox 5"/>
          <p:cNvSpPr txBox="1"/>
          <p:nvPr/>
        </p:nvSpPr>
        <p:spPr>
          <a:xfrm>
            <a:off x="0" y="2743200"/>
            <a:ext cx="8610600" cy="1631216"/>
          </a:xfrm>
          <a:prstGeom prst="rect">
            <a:avLst/>
          </a:prstGeom>
          <a:noFill/>
        </p:spPr>
        <p:txBody>
          <a:bodyPr wrap="square" rtlCol="0">
            <a:spAutoFit/>
          </a:bodyPr>
          <a:lstStyle/>
          <a:p>
            <a:r>
              <a:rPr lang="en-US" sz="2800" dirty="0" smtClean="0">
                <a:solidFill>
                  <a:schemeClr val="accent6">
                    <a:lumMod val="75000"/>
                  </a:schemeClr>
                </a:solidFill>
                <a:effectLst>
                  <a:outerShdw blurRad="38100" dist="38100" dir="2700000" algn="tl">
                    <a:srgbClr val="000000">
                      <a:alpha val="43137"/>
                    </a:srgbClr>
                  </a:outerShdw>
                </a:effectLst>
              </a:rPr>
              <a:t>John Edmiston –  CEO</a:t>
            </a:r>
          </a:p>
          <a:p>
            <a:pPr>
              <a:buFont typeface="Courier New" pitchFamily="49" charset="0"/>
              <a:buChar char="o"/>
            </a:pPr>
            <a:r>
              <a:rPr lang="en-US" sz="2400" dirty="0" smtClean="0"/>
              <a:t> Theology of Technology</a:t>
            </a:r>
          </a:p>
          <a:p>
            <a:pPr>
              <a:buFont typeface="Courier New" pitchFamily="49" charset="0"/>
              <a:buChar char="o"/>
            </a:pPr>
            <a:r>
              <a:rPr lang="en-US" sz="2400" dirty="0" smtClean="0"/>
              <a:t> Emotional Intelligence And Digital Culture</a:t>
            </a:r>
          </a:p>
          <a:p>
            <a:pPr>
              <a:buFont typeface="Courier New" pitchFamily="49" charset="0"/>
              <a:buChar char="o"/>
            </a:pPr>
            <a:r>
              <a:rPr lang="en-US" sz="2400" dirty="0" smtClean="0"/>
              <a:t> E-Learning , Appropriate Technology, Internet Evangelism, Mobile</a:t>
            </a:r>
            <a:endParaRPr lang="en-US" sz="2400" dirty="0"/>
          </a:p>
        </p:txBody>
      </p:sp>
      <p:sp>
        <p:nvSpPr>
          <p:cNvPr id="7" name="TextBox 6"/>
          <p:cNvSpPr txBox="1"/>
          <p:nvPr/>
        </p:nvSpPr>
        <p:spPr>
          <a:xfrm>
            <a:off x="228600" y="4724400"/>
            <a:ext cx="8458200" cy="461665"/>
          </a:xfrm>
          <a:prstGeom prst="rect">
            <a:avLst/>
          </a:prstGeom>
          <a:noFill/>
        </p:spPr>
        <p:txBody>
          <a:bodyPr wrap="square" rtlCol="0">
            <a:spAutoFit/>
          </a:bodyPr>
          <a:lstStyle/>
          <a:p>
            <a:r>
              <a:rPr lang="en-US" sz="2400" dirty="0" smtClean="0">
                <a:hlinkClick r:id="rId3"/>
              </a:rPr>
              <a:t>johned@cybermissions.org</a:t>
            </a:r>
            <a:r>
              <a:rPr lang="en-US" sz="2400" dirty="0" smtClean="0"/>
              <a:t>             +1-310-748-9274</a:t>
            </a:r>
            <a:endParaRPr lang="en-US" sz="2400" dirty="0"/>
          </a:p>
        </p:txBody>
      </p:sp>
      <p:sp>
        <p:nvSpPr>
          <p:cNvPr id="8" name="TextBox 7"/>
          <p:cNvSpPr txBox="1"/>
          <p:nvPr/>
        </p:nvSpPr>
        <p:spPr>
          <a:xfrm>
            <a:off x="5562600" y="228600"/>
            <a:ext cx="3581400" cy="1569660"/>
          </a:xfrm>
          <a:prstGeom prst="rect">
            <a:avLst/>
          </a:prstGeom>
          <a:noFill/>
        </p:spPr>
        <p:txBody>
          <a:bodyPr wrap="square" rtlCol="0">
            <a:spAutoFit/>
          </a:bodyPr>
          <a:lstStyle/>
          <a:p>
            <a:r>
              <a:rPr lang="en-US" sz="2400" dirty="0" smtClean="0">
                <a:solidFill>
                  <a:schemeClr val="accent1">
                    <a:lumMod val="75000"/>
                  </a:schemeClr>
                </a:solidFill>
              </a:rPr>
              <a:t>Globalchristians.org</a:t>
            </a:r>
          </a:p>
          <a:p>
            <a:r>
              <a:rPr lang="en-US" sz="2400" dirty="0" smtClean="0">
                <a:solidFill>
                  <a:schemeClr val="accent1">
                    <a:lumMod val="75000"/>
                  </a:schemeClr>
                </a:solidFill>
              </a:rPr>
              <a:t>Cybermissions.org</a:t>
            </a:r>
          </a:p>
          <a:p>
            <a:r>
              <a:rPr lang="en-US" sz="2400" dirty="0" smtClean="0">
                <a:solidFill>
                  <a:schemeClr val="accent1">
                    <a:lumMod val="75000"/>
                  </a:schemeClr>
                </a:solidFill>
              </a:rPr>
              <a:t>NewTestamentPrayer.com</a:t>
            </a:r>
          </a:p>
          <a:p>
            <a:r>
              <a:rPr lang="en-US" sz="2400" dirty="0" smtClean="0">
                <a:solidFill>
                  <a:schemeClr val="accent1">
                    <a:lumMod val="75000"/>
                  </a:schemeClr>
                </a:solidFill>
              </a:rPr>
              <a:t>BiblicalEQ.com</a:t>
            </a:r>
            <a:endParaRPr lang="en-US" sz="2400" dirty="0">
              <a:solidFill>
                <a:schemeClr val="accent1">
                  <a:lumMod val="75000"/>
                </a:schemeClr>
              </a:solidFill>
            </a:endParaRPr>
          </a:p>
        </p:txBody>
      </p:sp>
      <p:sp>
        <p:nvSpPr>
          <p:cNvPr id="9" name="TextBox 8"/>
          <p:cNvSpPr txBox="1"/>
          <p:nvPr/>
        </p:nvSpPr>
        <p:spPr>
          <a:xfrm>
            <a:off x="5638800" y="2133600"/>
            <a:ext cx="3276600" cy="523220"/>
          </a:xfrm>
          <a:prstGeom prst="rect">
            <a:avLst/>
          </a:prstGeom>
          <a:noFill/>
        </p:spPr>
        <p:txBody>
          <a:bodyPr wrap="square" rtlCol="0">
            <a:spAutoFit/>
          </a:bodyPr>
          <a:lstStyle/>
          <a:p>
            <a:r>
              <a:rPr lang="en-US" sz="2800" dirty="0" smtClean="0">
                <a:solidFill>
                  <a:schemeClr val="accent1">
                    <a:lumMod val="75000"/>
                  </a:schemeClr>
                </a:solidFill>
              </a:rPr>
              <a:t>@Cybermissions</a:t>
            </a:r>
            <a:endParaRPr lang="en-US"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3810000" cy="1143000"/>
          </a:xfrm>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Contexts</a:t>
            </a:r>
            <a:endParaRPr lang="en-US" sz="48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533400" y="2332037"/>
            <a:ext cx="8229600" cy="4525963"/>
          </a:xfrm>
        </p:spPr>
        <p:txBody>
          <a:bodyPr/>
          <a:lstStyle/>
          <a:p>
            <a:r>
              <a:rPr lang="en-US" dirty="0" smtClean="0"/>
              <a:t>Contextual Data and Contextual Search</a:t>
            </a:r>
          </a:p>
          <a:p>
            <a:r>
              <a:rPr lang="en-US" dirty="0" smtClean="0"/>
              <a:t>There Is No Information Without Location</a:t>
            </a:r>
          </a:p>
          <a:p>
            <a:r>
              <a:rPr lang="en-US" dirty="0" smtClean="0"/>
              <a:t>Google Glass and Context-Aware Technology</a:t>
            </a:r>
          </a:p>
          <a:p>
            <a:r>
              <a:rPr lang="en-US" dirty="0" smtClean="0"/>
              <a:t>A World Full of Sensors</a:t>
            </a:r>
          </a:p>
          <a:p>
            <a:r>
              <a:rPr lang="en-US" dirty="0" smtClean="0"/>
              <a:t>Omniscient Machines</a:t>
            </a:r>
          </a:p>
          <a:p>
            <a:r>
              <a:rPr lang="en-US" dirty="0" smtClean="0"/>
              <a:t>You Are Your Data Points</a:t>
            </a:r>
            <a:endParaRPr lang="en-US" dirty="0"/>
          </a:p>
        </p:txBody>
      </p:sp>
      <p:pic>
        <p:nvPicPr>
          <p:cNvPr id="3074" name="Picture 2" descr="C:\Users\Cybermissions\AppData\Local\Microsoft\Windows\Temporary Internet Files\Content.IE5\CUBKSF7X\MP900442290[1].jpg"/>
          <p:cNvPicPr>
            <a:picLocks noChangeAspect="1" noChangeArrowheads="1"/>
          </p:cNvPicPr>
          <p:nvPr/>
        </p:nvPicPr>
        <p:blipFill>
          <a:blip r:embed="rId3" cstate="print"/>
          <a:srcRect/>
          <a:stretch>
            <a:fillRect/>
          </a:stretch>
        </p:blipFill>
        <p:spPr bwMode="auto">
          <a:xfrm>
            <a:off x="0" y="0"/>
            <a:ext cx="3314700" cy="2209800"/>
          </a:xfrm>
          <a:prstGeom prst="rect">
            <a:avLst/>
          </a:prstGeom>
          <a:noFill/>
        </p:spPr>
      </p:pic>
      <p:pic>
        <p:nvPicPr>
          <p:cNvPr id="3076" name="Picture 4" descr="http://rack.0.mshcdn.com/media/ZgkyMDE0LzAxLzI4L2EyL0dvb2dsZUdsYXNzLjEwNWRlLmpwZwpwCXRodW1iCTEyMDB4NjI3IwplCWpwZw/23f6d7d7/89e/Google-Glass1.jpg"/>
          <p:cNvPicPr>
            <a:picLocks noChangeAspect="1" noChangeArrowheads="1"/>
          </p:cNvPicPr>
          <p:nvPr/>
        </p:nvPicPr>
        <p:blipFill>
          <a:blip r:embed="rId4" cstate="print"/>
          <a:srcRect/>
          <a:stretch>
            <a:fillRect/>
          </a:stretch>
        </p:blipFill>
        <p:spPr bwMode="auto">
          <a:xfrm>
            <a:off x="5410199" y="4191000"/>
            <a:ext cx="3015187" cy="1575435"/>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5105400" cy="1143000"/>
          </a:xfrm>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Big Data</a:t>
            </a:r>
            <a:endParaRPr lang="en-US" sz="48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1447800"/>
            <a:ext cx="8534400" cy="4724400"/>
          </a:xfrm>
        </p:spPr>
        <p:txBody>
          <a:bodyPr>
            <a:normAutofit/>
          </a:bodyPr>
          <a:lstStyle/>
          <a:p>
            <a:r>
              <a:rPr lang="en-US" sz="2400" dirty="0" smtClean="0"/>
              <a:t>Beyond enterprise-scale data to Internet-scale data and </a:t>
            </a:r>
            <a:r>
              <a:rPr lang="en-US" sz="2400" dirty="0" err="1" smtClean="0"/>
              <a:t>Hadoop</a:t>
            </a:r>
            <a:r>
              <a:rPr lang="en-US" sz="2400" dirty="0" smtClean="0"/>
              <a:t> super-computing clusters</a:t>
            </a:r>
          </a:p>
          <a:p>
            <a:r>
              <a:rPr lang="en-US" sz="2400" dirty="0" smtClean="0"/>
              <a:t>Ubiquitous sensors and information streams providing real-time tactical data and real-time analysis down to the individual level with prediction of individual decisions.</a:t>
            </a:r>
          </a:p>
          <a:p>
            <a:r>
              <a:rPr lang="en-US" sz="2400" dirty="0" smtClean="0"/>
              <a:t>Intersection of scientific high-performance computing and massive databases.</a:t>
            </a:r>
          </a:p>
          <a:p>
            <a:r>
              <a:rPr lang="en-US" sz="2400" dirty="0" smtClean="0"/>
              <a:t>Can become overwhelmingly complex and is extremely difficult to manage well, so successful Big Data implementations can only be done by large corporations and by governments – which is NOT a level playing field for the average citizen.</a:t>
            </a:r>
          </a:p>
        </p:txBody>
      </p:sp>
      <p:pic>
        <p:nvPicPr>
          <p:cNvPr id="21506" name="Picture 2" descr="https://encrypted-tbn0.gstatic.com/images?q=tbn:ANd9GcQHKtAq0WjTVQlMvjna3JMcdGRCDpDngqIh9HQGJeNOB5IWPPaxGw"/>
          <p:cNvPicPr>
            <a:picLocks noChangeAspect="1" noChangeArrowheads="1"/>
          </p:cNvPicPr>
          <p:nvPr/>
        </p:nvPicPr>
        <p:blipFill>
          <a:blip r:embed="rId3" cstate="print"/>
          <a:srcRect/>
          <a:stretch>
            <a:fillRect/>
          </a:stretch>
        </p:blipFill>
        <p:spPr bwMode="auto">
          <a:xfrm>
            <a:off x="6553200" y="0"/>
            <a:ext cx="2590800" cy="1079501"/>
          </a:xfrm>
          <a:prstGeom prst="rect">
            <a:avLst/>
          </a:prstGeom>
          <a:noFill/>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Genetic Engineering</a:t>
            </a:r>
            <a:endParaRPr lang="en-US" sz="48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457200" y="1752600"/>
            <a:ext cx="8229600" cy="4525963"/>
          </a:xfrm>
        </p:spPr>
        <p:txBody>
          <a:bodyPr>
            <a:normAutofit/>
          </a:bodyPr>
          <a:lstStyle/>
          <a:p>
            <a:r>
              <a:rPr lang="en-US" sz="2400" b="1" dirty="0" smtClean="0"/>
              <a:t>Henry Ford: </a:t>
            </a:r>
            <a:r>
              <a:rPr lang="en-US" sz="2400" dirty="0" smtClean="0"/>
              <a:t>Mass production and interchangeable parts.</a:t>
            </a:r>
          </a:p>
          <a:p>
            <a:r>
              <a:rPr lang="en-US" sz="2400" b="1" dirty="0" smtClean="0"/>
              <a:t>Genetic Engineering 1 </a:t>
            </a:r>
            <a:r>
              <a:rPr lang="en-US" sz="2400" dirty="0" smtClean="0"/>
              <a:t>– Interchangeable parts, 3D printed organs, identical cattle, identical plants and crops</a:t>
            </a:r>
          </a:p>
          <a:p>
            <a:r>
              <a:rPr lang="en-US" sz="2400" b="1" dirty="0" smtClean="0"/>
              <a:t>Genetic Engineering 2 </a:t>
            </a:r>
            <a:r>
              <a:rPr lang="en-US" sz="2400" dirty="0" smtClean="0"/>
              <a:t>- Mass production of individuals with “ideal” genes, removal of those with “defective” genes</a:t>
            </a:r>
          </a:p>
          <a:p>
            <a:r>
              <a:rPr lang="en-US" sz="2400" b="1" dirty="0" smtClean="0"/>
              <a:t>Genetic Engineering 3 </a:t>
            </a:r>
            <a:r>
              <a:rPr lang="en-US" sz="2400" dirty="0" smtClean="0"/>
              <a:t>– Man becomes machine, enhanced capabilities, implanted processors.</a:t>
            </a:r>
          </a:p>
          <a:p>
            <a:r>
              <a:rPr lang="en-US" sz="2400" b="1" dirty="0" smtClean="0"/>
              <a:t>Genetic Engineering 4 </a:t>
            </a:r>
            <a:r>
              <a:rPr lang="en-US" sz="2400" dirty="0" smtClean="0"/>
              <a:t>– Memories uploaded into databases and computers, parts replaced as they wear out, “eternal life”.</a:t>
            </a:r>
            <a:endParaRPr lang="en-US" sz="2400" dirty="0"/>
          </a:p>
        </p:txBody>
      </p:sp>
      <p:pic>
        <p:nvPicPr>
          <p:cNvPr id="19457" name="Picture 1" descr="C:\Users\Cybermissions\AppData\Local\Microsoft\Windows\Temporary Internet Files\Content.IE5\FL37XM7K\MC900436915[1].png"/>
          <p:cNvPicPr>
            <a:picLocks noChangeAspect="1" noChangeArrowheads="1"/>
          </p:cNvPicPr>
          <p:nvPr/>
        </p:nvPicPr>
        <p:blipFill>
          <a:blip r:embed="rId3" cstate="print"/>
          <a:srcRect/>
          <a:stretch>
            <a:fillRect/>
          </a:stretch>
        </p:blipFill>
        <p:spPr bwMode="auto">
          <a:xfrm>
            <a:off x="0" y="-152400"/>
            <a:ext cx="1828572" cy="18285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Racing With The Machine </a:t>
            </a:r>
            <a:r>
              <a:rPr lang="en-US" sz="4800" dirty="0" smtClean="0">
                <a:solidFill>
                  <a:schemeClr val="accent1">
                    <a:lumMod val="75000"/>
                  </a:schemeClr>
                </a:solidFill>
                <a:effectLst>
                  <a:outerShdw blurRad="38100" dist="38100" dir="2700000" algn="tl">
                    <a:srgbClr val="000000">
                      <a:alpha val="43137"/>
                    </a:srgbClr>
                  </a:outerShdw>
                </a:effectLst>
                <a:latin typeface="Walkway Black" pitchFamily="2" charset="0"/>
              </a:rPr>
              <a:t>- 1</a:t>
            </a:r>
            <a:endParaRPr lang="en-US" sz="4800" dirty="0">
              <a:solidFill>
                <a:schemeClr val="accent1">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p:txBody>
          <a:bodyPr/>
          <a:lstStyle/>
          <a:p>
            <a:r>
              <a:rPr lang="en-US" sz="2800" b="1" dirty="0" smtClean="0"/>
              <a:t>Taxis</a:t>
            </a:r>
            <a:r>
              <a:rPr lang="en-US" sz="2800" dirty="0" smtClean="0"/>
              <a:t> – replaced by driverless cars</a:t>
            </a:r>
          </a:p>
          <a:p>
            <a:r>
              <a:rPr lang="en-US" sz="2800" b="1" dirty="0" smtClean="0"/>
              <a:t>Translators</a:t>
            </a:r>
            <a:r>
              <a:rPr lang="en-US" sz="2800" dirty="0" smtClean="0"/>
              <a:t> – replaced by software</a:t>
            </a:r>
          </a:p>
          <a:p>
            <a:r>
              <a:rPr lang="en-US" sz="2800" b="1" dirty="0" smtClean="0"/>
              <a:t>Soldiers</a:t>
            </a:r>
            <a:r>
              <a:rPr lang="en-US" sz="2800" dirty="0" smtClean="0"/>
              <a:t> – replaced by drones and robots</a:t>
            </a:r>
          </a:p>
          <a:p>
            <a:r>
              <a:rPr lang="en-US" sz="2800" b="1" dirty="0" smtClean="0"/>
              <a:t>Clerical Work </a:t>
            </a:r>
            <a:r>
              <a:rPr lang="en-US" sz="2800" dirty="0" smtClean="0"/>
              <a:t>– replaced by scanners, context-aware robots and information systems that can anticipate and decide</a:t>
            </a:r>
          </a:p>
          <a:p>
            <a:r>
              <a:rPr lang="en-US" sz="2800" b="1" dirty="0" smtClean="0"/>
              <a:t>Basic Medical Examinations </a:t>
            </a:r>
            <a:r>
              <a:rPr lang="en-US" sz="2800" dirty="0" smtClean="0"/>
              <a:t>– replaced by sensors, computers and context-aware databases.</a:t>
            </a:r>
          </a:p>
          <a:p>
            <a:endParaRPr lang="en-US" dirty="0"/>
          </a:p>
        </p:txBody>
      </p:sp>
      <p:pic>
        <p:nvPicPr>
          <p:cNvPr id="17409" name="Picture 1" descr="C:\Users\Cybermissions\AppData\Local\Microsoft\Windows\Temporary Internet Files\Content.IE5\05OEABNX\MC900433895[1].png"/>
          <p:cNvPicPr>
            <a:picLocks noChangeAspect="1" noChangeArrowheads="1"/>
          </p:cNvPicPr>
          <p:nvPr/>
        </p:nvPicPr>
        <p:blipFill>
          <a:blip r:embed="rId3" cstate="print"/>
          <a:srcRect/>
          <a:stretch>
            <a:fillRect/>
          </a:stretch>
        </p:blipFill>
        <p:spPr bwMode="auto">
          <a:xfrm>
            <a:off x="7315200" y="1295400"/>
            <a:ext cx="1714500" cy="17145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Racing With The Machine </a:t>
            </a:r>
            <a:r>
              <a:rPr lang="en-US" sz="4800" dirty="0" smtClean="0">
                <a:solidFill>
                  <a:schemeClr val="accent1">
                    <a:lumMod val="75000"/>
                  </a:schemeClr>
                </a:solidFill>
                <a:effectLst>
                  <a:outerShdw blurRad="38100" dist="38100" dir="2700000" algn="tl">
                    <a:srgbClr val="000000">
                      <a:alpha val="43137"/>
                    </a:srgbClr>
                  </a:outerShdw>
                </a:effectLst>
                <a:latin typeface="Walkway Black" pitchFamily="2" charset="0"/>
              </a:rPr>
              <a:t>- 2</a:t>
            </a:r>
            <a:endParaRPr lang="en-US" sz="4800" dirty="0">
              <a:solidFill>
                <a:schemeClr val="accent1">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p:txBody>
          <a:bodyPr/>
          <a:lstStyle/>
          <a:p>
            <a:r>
              <a:rPr lang="en-US" dirty="0" smtClean="0"/>
              <a:t>Spiritual and highly personal interactions will most likely not be replaced in the near future.</a:t>
            </a:r>
          </a:p>
          <a:p>
            <a:r>
              <a:rPr lang="en-US" dirty="0" smtClean="0"/>
              <a:t>Most complex physical tasks such as hairdressing and gardening, most trades</a:t>
            </a:r>
          </a:p>
          <a:p>
            <a:r>
              <a:rPr lang="en-US" dirty="0" smtClean="0"/>
              <a:t>Caring, child-care, elder care</a:t>
            </a:r>
          </a:p>
          <a:p>
            <a:r>
              <a:rPr lang="en-US" dirty="0" smtClean="0"/>
              <a:t>Outdoor work especially with animals</a:t>
            </a:r>
          </a:p>
          <a:p>
            <a:r>
              <a:rPr lang="en-US" dirty="0" smtClean="0"/>
              <a:t>Intuitive and artistic occupations</a:t>
            </a:r>
            <a:endParaRPr lang="en-US" dirty="0"/>
          </a:p>
        </p:txBody>
      </p:sp>
      <p:pic>
        <p:nvPicPr>
          <p:cNvPr id="15361" name="Picture 1" descr="C:\Users\Cybermissions\AppData\Local\Microsoft\Windows\Temporary Internet Files\Content.IE5\FL37XM7K\MP900431721[1].jpg"/>
          <p:cNvPicPr>
            <a:picLocks noChangeAspect="1" noChangeArrowheads="1"/>
          </p:cNvPicPr>
          <p:nvPr/>
        </p:nvPicPr>
        <p:blipFill>
          <a:blip r:embed="rId3" cstate="print"/>
          <a:srcRect/>
          <a:stretch>
            <a:fillRect/>
          </a:stretch>
        </p:blipFill>
        <p:spPr bwMode="auto">
          <a:xfrm>
            <a:off x="7162800" y="4038600"/>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Coding and  Ranching</a:t>
            </a:r>
            <a:endParaRPr lang="en-US" sz="48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457200" y="1447800"/>
            <a:ext cx="6934200" cy="4953000"/>
          </a:xfrm>
        </p:spPr>
        <p:txBody>
          <a:bodyPr>
            <a:normAutofit fontScale="92500" lnSpcReduction="10000"/>
          </a:bodyPr>
          <a:lstStyle/>
          <a:p>
            <a:r>
              <a:rPr lang="en-US" sz="2800" dirty="0" smtClean="0"/>
              <a:t>You can’t eat computer code, so someone has to grow food and raise sheep and cattle.</a:t>
            </a:r>
          </a:p>
          <a:p>
            <a:r>
              <a:rPr lang="en-US" sz="2800" dirty="0" smtClean="0"/>
              <a:t>We are becoming increasingly isolated from plants and animals and from agriculture, and from the seasons and cycles of nature.</a:t>
            </a:r>
          </a:p>
          <a:p>
            <a:r>
              <a:rPr lang="en-US" sz="2800" dirty="0" smtClean="0"/>
              <a:t>The virtual world so dominates that we consume pictures of things instead of the “thing” itself. We now fear that which is real.</a:t>
            </a:r>
          </a:p>
          <a:p>
            <a:r>
              <a:rPr lang="en-US" sz="2800" dirty="0" smtClean="0"/>
              <a:t>This results in alienation from the Creator God of the Bible, as well as a vast urban-rural split and terms like “fly-over country”.</a:t>
            </a:r>
            <a:br>
              <a:rPr lang="en-US" sz="2800" dirty="0" smtClean="0"/>
            </a:br>
            <a:endParaRPr lang="en-US" sz="2800" dirty="0" smtClean="0"/>
          </a:p>
        </p:txBody>
      </p:sp>
      <p:pic>
        <p:nvPicPr>
          <p:cNvPr id="13313" name="Picture 1" descr="C:\Users\Cybermissions\AppData\Local\Microsoft\Windows\Temporary Internet Files\Content.IE5\FW2LS8YK\MP900227578[1].jpg"/>
          <p:cNvPicPr>
            <a:picLocks noChangeAspect="1" noChangeArrowheads="1"/>
          </p:cNvPicPr>
          <p:nvPr/>
        </p:nvPicPr>
        <p:blipFill>
          <a:blip r:embed="rId3" cstate="print"/>
          <a:srcRect/>
          <a:stretch>
            <a:fillRect/>
          </a:stretch>
        </p:blipFill>
        <p:spPr bwMode="auto">
          <a:xfrm>
            <a:off x="7438390" y="1676400"/>
            <a:ext cx="1705610" cy="2590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162800" cy="1143000"/>
          </a:xfrm>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Technology &amp; Diversity</a:t>
            </a:r>
            <a:endParaRPr lang="en-US" sz="48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0" y="1371600"/>
            <a:ext cx="8686800" cy="4525963"/>
          </a:xfrm>
        </p:spPr>
        <p:txBody>
          <a:bodyPr>
            <a:normAutofit/>
          </a:bodyPr>
          <a:lstStyle/>
          <a:p>
            <a:r>
              <a:rPr lang="en-US" sz="2600" dirty="0" smtClean="0"/>
              <a:t>Cultures and values change very slowly</a:t>
            </a:r>
          </a:p>
          <a:p>
            <a:r>
              <a:rPr lang="en-US" sz="2600" dirty="0" smtClean="0"/>
              <a:t>But technology demands rapid change</a:t>
            </a:r>
          </a:p>
          <a:p>
            <a:r>
              <a:rPr lang="en-US" sz="2600" dirty="0" smtClean="0"/>
              <a:t>Technology makes us immediately aware of other cultures, values  and religions and catalyzes cultural offenses and conflicts.</a:t>
            </a:r>
          </a:p>
          <a:p>
            <a:r>
              <a:rPr lang="en-US" sz="2600" dirty="0" smtClean="0"/>
              <a:t>Technology often removes the social context and makes “in-house” and private comments seem very inflammatory.</a:t>
            </a:r>
          </a:p>
          <a:p>
            <a:r>
              <a:rPr lang="en-US" sz="2600" dirty="0" smtClean="0"/>
              <a:t>The collision of diversity and technology is stretching human tolerance to a breaking point and creating radicalized, offended and alienated individuals and sub-cultures.</a:t>
            </a:r>
            <a:endParaRPr lang="en-US" sz="2600" dirty="0"/>
          </a:p>
        </p:txBody>
      </p:sp>
      <p:pic>
        <p:nvPicPr>
          <p:cNvPr id="11265" name="Picture 1" descr="C:\Users\Cybermissions\AppData\Local\Microsoft\Windows\Temporary Internet Files\Content.IE5\05OEABNX\MP900438766[1].jpg"/>
          <p:cNvPicPr>
            <a:picLocks noChangeAspect="1" noChangeArrowheads="1"/>
          </p:cNvPicPr>
          <p:nvPr/>
        </p:nvPicPr>
        <p:blipFill>
          <a:blip r:embed="rId3" cstate="print"/>
          <a:srcRect/>
          <a:stretch>
            <a:fillRect/>
          </a:stretch>
        </p:blipFill>
        <p:spPr bwMode="auto">
          <a:xfrm>
            <a:off x="7213600" y="0"/>
            <a:ext cx="1930400" cy="1447800"/>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1752</Words>
  <Application>Microsoft Office PowerPoint</Application>
  <PresentationFormat>On-screen Show (4:3)</PresentationFormat>
  <Paragraphs>175</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Theology of Technology</vt:lpstr>
      <vt:lpstr>Connections</vt:lpstr>
      <vt:lpstr>Contexts</vt:lpstr>
      <vt:lpstr>Big Data</vt:lpstr>
      <vt:lpstr>Genetic Engineering</vt:lpstr>
      <vt:lpstr>Racing With The Machine - 1</vt:lpstr>
      <vt:lpstr>Racing With The Machine - 2</vt:lpstr>
      <vt:lpstr>Coding and  Ranching</vt:lpstr>
      <vt:lpstr>Technology &amp; Diversity</vt:lpstr>
      <vt:lpstr>The Bacon Double-Cheeseburger</vt:lpstr>
      <vt:lpstr>Private and Public Spaces</vt:lpstr>
      <vt:lpstr>The Gospel, Technology  and Diversity</vt:lpstr>
      <vt:lpstr>Privacy</vt:lpstr>
      <vt:lpstr>God and Privacy</vt:lpstr>
      <vt:lpstr>Giving Away Privacy</vt:lpstr>
      <vt:lpstr>Are All Wizards Evil? (A Little Bit of Tolkein….)</vt:lpstr>
      <vt:lpstr>Technology and Idolatry</vt:lpstr>
      <vt:lpstr>#YesAllWomen</vt:lpstr>
      <vt:lpstr>Corporatized Government</vt:lpstr>
      <vt:lpstr>Technocratic Oligarchies</vt:lpstr>
      <vt:lpstr>Transhumanism and Posthumanism</vt:lpstr>
      <vt:lpstr>People As Products</vt:lpstr>
      <vt:lpstr>Rescuing The Image of God</vt:lpstr>
      <vt:lpstr>Finding The Real God</vt:lpstr>
      <vt:lpstr>No More Priests</vt:lpstr>
      <vt:lpstr>More Theology of Technology?</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Theology of Technology</dc:title>
  <dc:creator>Cybermissions</dc:creator>
  <cp:lastModifiedBy>John Edmiston</cp:lastModifiedBy>
  <cp:revision>32</cp:revision>
  <dcterms:created xsi:type="dcterms:W3CDTF">2014-05-30T21:26:24Z</dcterms:created>
  <dcterms:modified xsi:type="dcterms:W3CDTF">2014-06-04T04:21:44Z</dcterms:modified>
</cp:coreProperties>
</file>