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32"/>
  </p:notesMasterIdLst>
  <p:sldIdLst>
    <p:sldId id="256" r:id="rId2"/>
    <p:sldId id="288" r:id="rId3"/>
    <p:sldId id="289" r:id="rId4"/>
    <p:sldId id="292" r:id="rId5"/>
    <p:sldId id="290" r:id="rId6"/>
    <p:sldId id="291" r:id="rId7"/>
    <p:sldId id="257" r:id="rId8"/>
    <p:sldId id="267" r:id="rId9"/>
    <p:sldId id="269" r:id="rId10"/>
    <p:sldId id="268" r:id="rId11"/>
    <p:sldId id="263" r:id="rId12"/>
    <p:sldId id="259" r:id="rId13"/>
    <p:sldId id="260" r:id="rId14"/>
    <p:sldId id="265" r:id="rId15"/>
    <p:sldId id="266" r:id="rId16"/>
    <p:sldId id="270" r:id="rId17"/>
    <p:sldId id="271" r:id="rId18"/>
    <p:sldId id="272" r:id="rId19"/>
    <p:sldId id="274" r:id="rId20"/>
    <p:sldId id="275" r:id="rId21"/>
    <p:sldId id="286" r:id="rId22"/>
    <p:sldId id="287" r:id="rId23"/>
    <p:sldId id="277" r:id="rId24"/>
    <p:sldId id="278" r:id="rId25"/>
    <p:sldId id="279" r:id="rId26"/>
    <p:sldId id="282" r:id="rId27"/>
    <p:sldId id="283" r:id="rId28"/>
    <p:sldId id="280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FD15D2-C5E7-45FA-9367-87684270C24B}" type="datetimeFigureOut">
              <a:rPr lang="en-US"/>
              <a:pPr>
                <a:defRPr/>
              </a:pPr>
              <a:t>4/14/2012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51ABA68-3EF4-450A-89D2-1D20BB775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5CAF50-AB51-4B9B-9DA0-726B3A79CEE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42F75B-B2E4-4FDA-AAB2-5E1F70687C1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7BD320-3F20-4630-9335-755F1D34F37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597918-5994-45C6-B6CA-D0200DBE5C9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26DF85-BD54-4A58-B579-7D3F3AF5FD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DDFBD0-3854-4A7B-9DEF-87F374B1ABC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DE89AD-979C-4340-9C53-C8899569528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D3BDCB-8501-4637-ACA2-E79D63C7B0A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299647-D495-4A49-B7F5-14F82354C0E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6EB19F-C4CE-44E2-BE2D-1A0EFBC63BB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58FCFE-DD37-4BAC-B4B0-DC476C1DFEE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C9755C-EC73-4F43-A2B9-C30747AFEB8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48D5BA-022A-41C1-9619-7A29ACD860A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1ABA68-3EF4-450A-89D2-1D20BB77517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1ABA68-3EF4-450A-89D2-1D20BB77517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6D182C-B168-4CC3-A67F-C4CFDEC563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58CA75-63D4-42B4-8800-DF32DD01861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607713-3CA4-4219-AA05-015106A3694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8B70FD-1163-4CC9-9ACF-10B8A6960EB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111D25-A35E-47B2-BD8A-4A95B3AEE2F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0A1C84-E205-4AC8-913F-BE1CFF35F8F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E10FC4-3771-414D-8F47-C125541ADD0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C9755C-EC73-4F43-A2B9-C30747AFEB8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EE7078-F7BF-4AE3-B928-CEF637C02D7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1ABA68-3EF4-450A-89D2-1D20BB77517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4C287-EE26-4C71-BB8E-C398099DCC8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4C287-EE26-4C71-BB8E-C398099DCC8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85CCE4-2E44-4379-8A14-9D05082E92A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EA0DFA-869B-4E29-8F74-67BD8FD6D20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C7802E-F5A1-4840-827E-2BA54BF4205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pPr>
              <a:defRPr/>
            </a:pPr>
            <a:fld id="{7153BDA3-524B-473B-82B9-26EEA1CC5F5A}" type="datetimeFigureOut">
              <a:rPr lang="en-US" smtClean="0"/>
              <a:pPr>
                <a:defRPr/>
              </a:pPr>
              <a:t>4/14/2012</a:t>
            </a:fld>
            <a:endParaRPr lang="en-US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pPr>
              <a:defRPr/>
            </a:pPr>
            <a:fld id="{8E7E3B03-6F1B-41BB-887F-40DDABD767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282FAA-C411-4B91-B71B-2BC159BCEAC7}" type="datetimeFigureOut">
              <a:rPr lang="en-US" smtClean="0"/>
              <a:pPr>
                <a:defRPr/>
              </a:pPr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8A22E-726B-4431-A686-5C7720E379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729815-81CC-43E1-AD9C-036F84FCE0AE}" type="datetimeFigureOut">
              <a:rPr lang="en-US" smtClean="0"/>
              <a:pPr>
                <a:defRPr/>
              </a:pPr>
              <a:t>4/14/2012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9CEE90-3CCD-454F-A460-0BC5AC5FC1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570703-C01E-43D3-93DD-F08405505419}" type="datetimeFigureOut">
              <a:rPr lang="en-US" smtClean="0"/>
              <a:pPr>
                <a:defRPr/>
              </a:pPr>
              <a:t>4/14/2012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35CEE-24C5-4521-9C90-923ACFE87E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71882D-50E4-49CA-AC0E-1C92C878C75D}" type="datetimeFigureOut">
              <a:rPr lang="en-US" smtClean="0"/>
              <a:pPr>
                <a:defRPr/>
              </a:pPr>
              <a:t>4/14/2012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50F22-DF81-4F4E-B822-86E6821FCA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934A14-FAD7-434F-89EA-46E60D3BDFE1}" type="datetimeFigureOut">
              <a:rPr lang="en-US" smtClean="0"/>
              <a:pPr>
                <a:defRPr/>
              </a:pPr>
              <a:t>4/14/2012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6A49A-B7AC-4351-A44A-768B7C9DE5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4AF2B6-B1F8-43F4-B786-11CD73272EC4}" type="datetimeFigureOut">
              <a:rPr lang="en-US" smtClean="0"/>
              <a:pPr>
                <a:defRPr/>
              </a:pPr>
              <a:t>4/14/2012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37A026-448C-4F74-9327-0E9BB931F9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683914-11A0-4EF0-A173-15EA17974B78}" type="datetimeFigureOut">
              <a:rPr lang="en-US" smtClean="0"/>
              <a:pPr>
                <a:defRPr/>
              </a:pPr>
              <a:t>4/14/2012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1D2AA9-FD7A-4BD7-9CD0-51678AB7D8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1B53BC-2FE6-4970-9C6B-A8877A2189EC}" type="datetimeFigureOut">
              <a:rPr lang="en-US" smtClean="0"/>
              <a:pPr>
                <a:defRPr/>
              </a:pPr>
              <a:t>4/14/2012</a:t>
            </a:fld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FA501F-5261-44F0-B101-AF3AB2AF26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C788A5-D852-45F7-8C8E-717D939C2D28}" type="datetimeFigureOut">
              <a:rPr lang="en-US" smtClean="0"/>
              <a:pPr>
                <a:defRPr/>
              </a:pPr>
              <a:t>4/14/2012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391BF-D355-4AA9-80B4-2DB669618F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78BB31-2C86-4A33-98F3-39D38145ECE5}" type="datetimeFigureOut">
              <a:rPr lang="en-US" smtClean="0"/>
              <a:pPr>
                <a:defRPr/>
              </a:pPr>
              <a:t>4/14/2012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A9751-A0B5-4A74-AC29-D0B74948F2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6922CE4A-0886-4D7C-909B-E796FF3D6FF8}" type="datetimeFigureOut">
              <a:rPr lang="en-US" smtClean="0"/>
              <a:pPr>
                <a:defRPr/>
              </a:pPr>
              <a:t>4/14/2012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40ECE253-3E71-4364-9750-C0D08EB259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and1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ebceo.co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ourceindex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://www.1computerbargains.com/" TargetMode="External"/><Relationship Id="rId7" Type="http://schemas.openxmlformats.org/officeDocument/2006/relationships/hyperlink" Target="http://www.thefreecountry.com/webmaster/htmleditors.s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sourceforge.net/" TargetMode="External"/><Relationship Id="rId5" Type="http://schemas.openxmlformats.org/officeDocument/2006/relationships/hyperlink" Target="http://www.gimp.org/" TargetMode="External"/><Relationship Id="rId4" Type="http://schemas.openxmlformats.org/officeDocument/2006/relationships/hyperlink" Target="http://www.openoffice.org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ypal.com/" TargetMode="Externa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enerousgiving.org/marketplace/" TargetMode="External"/><Relationship Id="rId5" Type="http://schemas.openxmlformats.org/officeDocument/2006/relationships/hyperlink" Target="http://www.gobignetwork.com/" TargetMode="External"/><Relationship Id="rId4" Type="http://schemas.openxmlformats.org/officeDocument/2006/relationships/hyperlink" Target="http://www.ikobo.com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sz="5400" dirty="0" smtClean="0"/>
              <a:t>How To Evangelize The World With Your Computer!</a:t>
            </a:r>
          </a:p>
        </p:txBody>
      </p:sp>
      <p:pic>
        <p:nvPicPr>
          <p:cNvPr id="6152" name="Picture 8" descr="http://cdn.techpatio.com/wp-content/uploads/2011/10/woman_girl_lady_laptop_smi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667000"/>
            <a:ext cx="4048125" cy="2686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>
                <a:solidFill>
                  <a:schemeClr val="accent1"/>
                </a:solidFill>
              </a:rPr>
              <a:t>Be  As Specific As Possible…..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56388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smtClean="0"/>
              <a:t>The more specific the focus the more people will visit your website! (Look at the Alexa top 500 to see this)</a:t>
            </a:r>
          </a:p>
          <a:p>
            <a:r>
              <a:rPr lang="en-US" smtClean="0"/>
              <a:t>Very general websites get lost in Google (e.g. a website about “God”)</a:t>
            </a:r>
          </a:p>
          <a:p>
            <a:r>
              <a:rPr lang="en-US" smtClean="0"/>
              <a:t>Unique specific websites rise to the top of the search engines for their keywords</a:t>
            </a:r>
          </a:p>
          <a:p>
            <a:r>
              <a:rPr lang="en-US" smtClean="0"/>
              <a:t>Unsuccessful:  Buying groceries online</a:t>
            </a:r>
          </a:p>
          <a:p>
            <a:r>
              <a:rPr lang="en-US" smtClean="0"/>
              <a:t>Successful: Buying vintage wines online</a:t>
            </a:r>
          </a:p>
          <a:p>
            <a:r>
              <a:rPr lang="en-US" smtClean="0"/>
              <a:t>The power of ‘the long tail’</a:t>
            </a:r>
          </a:p>
        </p:txBody>
      </p:sp>
      <p:pic>
        <p:nvPicPr>
          <p:cNvPr id="10244" name="Picture 5" descr="C:\Documents and Settings\John\Local Settings\Temporary Internet Files\Content.IE5\KI2SA8ZO\MPj0422207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828800"/>
            <a:ext cx="2516188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smtClean="0">
                <a:solidFill>
                  <a:schemeClr val="accent1"/>
                </a:solidFill>
              </a:rPr>
              <a:t>The Learning Curve…..</a:t>
            </a:r>
          </a:p>
        </p:txBody>
      </p:sp>
      <p:pic>
        <p:nvPicPr>
          <p:cNvPr id="13316" name="Picture 2" descr="C:\Documents and Settings\John\Local Settings\Temporary Internet Files\Content.IE5\HWWSX7ME\MPj03997570000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676400"/>
            <a:ext cx="2438400" cy="365601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24200" y="1524000"/>
            <a:ext cx="5559425" cy="4953000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Allow 3 – 6 months of trial and error to learn about the technology and the market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You will probably completely redesign the website at the end of this time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No sacred cows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If it works do more of it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If it does not work, then stop doing it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Learn WHO really wants what you are offering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Learn HOW they want it delivered to them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Learn WHAT things need to change in your website design and structure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Make no major investments during the learning phase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smtClean="0">
                <a:solidFill>
                  <a:schemeClr val="accent1"/>
                </a:solidFill>
              </a:rPr>
              <a:t>Where Many Folks Fail…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5410200" cy="49530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Sites requiring lots of other people to do some work: Wikis,  MySpace clones, large specialized forums…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Sites requiring constant moderation and legal alertness e.g. youth discussion sites,  chat rooms, video upload sites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Sites requiring video or audio streaming or any complex technology that can go AWOL at 2 am in the morning…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Sites requiring their own dedicated server – a server is a lot of hard work…</a:t>
            </a:r>
          </a:p>
        </p:txBody>
      </p:sp>
      <p:pic>
        <p:nvPicPr>
          <p:cNvPr id="1536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00800" y="1752600"/>
            <a:ext cx="2540000" cy="193430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smtClean="0">
                <a:solidFill>
                  <a:schemeClr val="accent1"/>
                </a:solidFill>
              </a:rPr>
              <a:t>Keep It Simple Stupid…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359275" cy="5105400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Simple for your users to use and for you to maintain</a:t>
            </a:r>
            <a:br>
              <a:rPr lang="en-US" dirty="0" smtClean="0"/>
            </a:b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Simple and clear in its concept (not too big and fuzzy)</a:t>
            </a:r>
            <a:br>
              <a:rPr lang="en-US" dirty="0" smtClean="0"/>
            </a:b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Simple in the amount of work that needs to be done by users if it is to be a success</a:t>
            </a:r>
            <a:br>
              <a:rPr lang="en-US" dirty="0" smtClean="0"/>
            </a:b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Simple in its structure so it can grow without becoming ‘messy’</a:t>
            </a:r>
            <a:br>
              <a:rPr lang="en-US" dirty="0" smtClean="0"/>
            </a:b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Simple and clear in its ‘ethos’ so that you do not have conflicting groups at war with each other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16388" name="Content Placeholder 4" descr="moebius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91200" y="1676400"/>
            <a:ext cx="2885297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en-US" b="1" smtClean="0">
                <a:solidFill>
                  <a:schemeClr val="accent1"/>
                </a:solidFill>
              </a:rPr>
              <a:t>Don’t Reinvent The Wheel…..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5486400" cy="5029200"/>
          </a:xfrm>
        </p:spPr>
        <p:txBody>
          <a:bodyPr>
            <a:normAutofit fontScale="85000" lnSpcReduction="1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99.9% of the time the service or application that you require has already been done and is out there somewhere - and is often available for free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It is better to spend 3 hrs searching on Google than 3 months writing code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Go to forums and ask other people what they use to do X (the task / function you want done)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Sometimes you can add two products  together to get the result that you want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i="1" dirty="0" smtClean="0"/>
              <a:t>Effectiveness is more important than uniqueness</a:t>
            </a:r>
            <a:endParaRPr lang="en-US" b="1" i="1" dirty="0"/>
          </a:p>
        </p:txBody>
      </p:sp>
      <p:pic>
        <p:nvPicPr>
          <p:cNvPr id="18436" name="Picture 2" descr="C:\Documents and Settings\John\Local Settings\Temporary Internet Files\Content.IE5\KI2SA8ZO\MPj0399442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447800"/>
            <a:ext cx="249555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1"/>
                </a:solidFill>
              </a:rPr>
              <a:t>Start Lean……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5715000" cy="5105400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Start with just a few services on your website and then add others as traffic grows.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Focus people on to the main things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No one now comes to a website because it has so many bells and whistles, instead they are confused and distracted rather than impressed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People leave websites that they see have many unused forums etc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Undisciplined areas full of spam posts look terrible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Do what you can easily maintain, moderate and keep active and professional looking</a:t>
            </a:r>
            <a:endParaRPr lang="en-US" dirty="0"/>
          </a:p>
        </p:txBody>
      </p:sp>
      <p:pic>
        <p:nvPicPr>
          <p:cNvPr id="19460" name="Picture 4" descr="C:\Documents and Settings\John\Local Settings\Temporary Internet Files\Content.IE5\KI2SA8ZO\MCBD06670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0"/>
            <a:ext cx="24304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1"/>
                </a:solidFill>
              </a:rPr>
              <a:t>Zero Cost Online Ministry…..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62484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mtClean="0"/>
              <a:t>Chat room ministry (in existing chat rooms)</a:t>
            </a:r>
          </a:p>
          <a:p>
            <a:r>
              <a:rPr lang="en-US" smtClean="0"/>
              <a:t>Newsgroup ministry</a:t>
            </a:r>
          </a:p>
          <a:p>
            <a:r>
              <a:rPr lang="en-US" smtClean="0"/>
              <a:t>Blogging –Blogger.com or Wordpress.com</a:t>
            </a:r>
          </a:p>
          <a:p>
            <a:r>
              <a:rPr lang="en-US" smtClean="0"/>
              <a:t>Writing articles for ezines</a:t>
            </a:r>
          </a:p>
          <a:p>
            <a:r>
              <a:rPr lang="en-US" smtClean="0"/>
              <a:t>Running an egroup such as a Yahoo group</a:t>
            </a:r>
          </a:p>
          <a:p>
            <a:r>
              <a:rPr lang="en-US" smtClean="0"/>
              <a:t>Volunteering as a moderator on someone else’s website</a:t>
            </a:r>
          </a:p>
          <a:p>
            <a:r>
              <a:rPr lang="en-US" smtClean="0"/>
              <a:t>Uploading Christian videos to YouTube</a:t>
            </a:r>
          </a:p>
          <a:p>
            <a:r>
              <a:rPr lang="en-US" smtClean="0"/>
              <a:t>Uploading ebooks to Christian ebook collections</a:t>
            </a:r>
          </a:p>
          <a:p>
            <a:r>
              <a:rPr lang="en-US" smtClean="0"/>
              <a:t>You produce the content and let someone else host it!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20484" name="Content Placeholder 4" descr="hands_keyboar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24600" y="1524000"/>
            <a:ext cx="2540000" cy="1905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1"/>
                </a:solidFill>
              </a:rPr>
              <a:t>Low Cost  Online Ministry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5105400" cy="45720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Get a low-cost web hosting provider such as </a:t>
            </a:r>
            <a:r>
              <a:rPr lang="en-US" dirty="0" smtClean="0">
                <a:hlinkClick r:id="rId3"/>
              </a:rPr>
              <a:t>www.1and1.com</a:t>
            </a:r>
            <a:r>
              <a:rPr lang="en-US" dirty="0" smtClean="0"/>
              <a:t> ($4.95 a month)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Get a domain name from a reseller such as godaddy.com, enom.com, or 1and1.com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Get a LINUX website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Use LAMP (Linux, Apache, MYSQL, PHP) software which is often Open source, free, and powerful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Get images from everystockphoto.com</a:t>
            </a:r>
            <a:endParaRPr lang="en-US" dirty="0"/>
          </a:p>
        </p:txBody>
      </p:sp>
      <p:pic>
        <p:nvPicPr>
          <p:cNvPr id="21508" name="Picture 3" descr="C:\Documents and Settings\John\Local Settings\Temporary Internet Files\Content.IE5\JMLPC1AI\MPj0409078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5240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1"/>
                </a:solidFill>
              </a:rPr>
              <a:t>Stages For A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953000" cy="4572000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Prayer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Planning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Web hosting package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Register Domain name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Branding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Initial site design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Upload content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Search engine optimization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Advertising &amp; Free Publicity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Visitors Arrive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Get Feedback / Web Statistics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Evaluation &amp; Improvement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Redesign</a:t>
            </a:r>
            <a:endParaRPr lang="en-US" dirty="0"/>
          </a:p>
        </p:txBody>
      </p:sp>
      <p:pic>
        <p:nvPicPr>
          <p:cNvPr id="23556" name="Picture 2" descr="C:\Documents and Settings\John\Local Settings\Temporary Internet Files\Content.IE5\JMLPC1AI\MCj02919500000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0" y="1676400"/>
            <a:ext cx="2970212" cy="29718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1"/>
                </a:solidFill>
              </a:rPr>
              <a:t>Branding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5715000" cy="4572000"/>
          </a:xfrm>
        </p:spPr>
        <p:txBody>
          <a:bodyPr>
            <a:normAutofit fontScale="92500"/>
          </a:bodyPr>
          <a:lstStyle/>
          <a:p>
            <a:r>
              <a:rPr lang="en-US" smtClean="0"/>
              <a:t>Don’t try to appeal to everyone</a:t>
            </a:r>
          </a:p>
          <a:p>
            <a:r>
              <a:rPr lang="en-US" smtClean="0"/>
              <a:t>Decide on a ‘look’ that reflects your core mission and purpose</a:t>
            </a:r>
          </a:p>
          <a:p>
            <a:r>
              <a:rPr lang="en-US" smtClean="0"/>
              <a:t>Be instantly recognizable to your key demographic so they say ‘Yes that’s me.!’</a:t>
            </a:r>
          </a:p>
          <a:p>
            <a:r>
              <a:rPr lang="en-US" smtClean="0"/>
              <a:t>Decide of a color combination and a simple logo</a:t>
            </a:r>
          </a:p>
          <a:p>
            <a:r>
              <a:rPr lang="en-US" smtClean="0"/>
              <a:t>Avoid kitsch – flashing gifs, Amazing Grace, video clips of the Passion – unless you audience likes kitsch.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25605" name="Picture 5" descr="C:\Users\Cybermissions\AppData\Local\Microsoft\Windows\Temporary Internet Files\Content.IE5\451OFS3B\MP900443977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6725" y="1447800"/>
            <a:ext cx="2762251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Trebuchet or The Howitzer?</a:t>
            </a:r>
            <a:endParaRPr lang="en-US" dirty="0"/>
          </a:p>
        </p:txBody>
      </p:sp>
      <p:pic>
        <p:nvPicPr>
          <p:cNvPr id="4" name="Content Placeholder 3" descr="trebuche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324600" y="1524000"/>
            <a:ext cx="2609850" cy="1960287"/>
          </a:xfrm>
        </p:spPr>
      </p:pic>
      <p:pic>
        <p:nvPicPr>
          <p:cNvPr id="5" name="Picture 4" descr="paladin_howitz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155468"/>
            <a:ext cx="3276600" cy="24548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447800"/>
            <a:ext cx="5791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Punkin</a:t>
            </a:r>
            <a:r>
              <a:rPr lang="en-US" sz="2400" dirty="0" smtClean="0"/>
              <a:t>’ </a:t>
            </a:r>
            <a:r>
              <a:rPr lang="en-US" sz="2400" dirty="0" err="1" smtClean="0"/>
              <a:t>Chunkin</a:t>
            </a:r>
            <a:r>
              <a:rPr lang="en-US" sz="2400" dirty="0" smtClean="0"/>
              <a:t>’ : small teams to build Trebuchets to throw pumpkins a couple of thousand yards.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They are quite content to “improve” Roman Empire methods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Most church work is still “incremental improvement of Roman Empire methods” …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4114800"/>
            <a:ext cx="518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The Howitzer – 30 times further throw than the best trebuchet….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Win the war with the latest technology!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Internet Evangelism – far greater reach, far greater spiritual power..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1"/>
                </a:solidFill>
              </a:rPr>
              <a:t>Initial Site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6096000" cy="5410200"/>
          </a:xfrm>
        </p:spPr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Keep it simple, easy to navigate and use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Put only what is working well on the site when you start off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Simple but credible….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Contact details, usage policy, privacy policy, statement of beliefs etc.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 Always have a How To Become A Christian link somewhere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Go easy on commercialism…</a:t>
            </a:r>
            <a:endParaRPr lang="en-US" dirty="0"/>
          </a:p>
        </p:txBody>
      </p:sp>
      <p:pic>
        <p:nvPicPr>
          <p:cNvPr id="26628" name="Content Placeholder 4" descr="unit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73800" y="1447800"/>
            <a:ext cx="2409825" cy="16002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14400"/>
          </a:xfrm>
        </p:spPr>
        <p:txBody>
          <a:bodyPr/>
          <a:lstStyle/>
          <a:p>
            <a:r>
              <a:rPr lang="en-US" dirty="0" err="1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56388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easiest way to start a website is using </a:t>
            </a:r>
            <a:r>
              <a:rPr lang="en-US" dirty="0" err="1" smtClean="0"/>
              <a:t>WordPress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It has lots of templates, is powerful and relatively easy to work with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It solves many of the common design problems.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It is well supported and documented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You can have a blog, a full website, or even a very sophisticated website and it does e-commerce as well.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Most webhosts will have a way you can install </a:t>
            </a:r>
            <a:r>
              <a:rPr lang="en-US" dirty="0" err="1" smtClean="0"/>
              <a:t>WordPress</a:t>
            </a:r>
            <a:r>
              <a:rPr lang="en-US" dirty="0" smtClean="0"/>
              <a:t> on your website.</a:t>
            </a:r>
            <a:endParaRPr lang="en-US" dirty="0"/>
          </a:p>
        </p:txBody>
      </p:sp>
      <p:pic>
        <p:nvPicPr>
          <p:cNvPr id="153602" name="Picture 2" descr="https://encrypted-tbn3.google.com/images?q=tbn:ANd9GcRuS-Q_aFPFeQp1RWKqnCk07Jo3yPP7zrZPomoAsc_KiZW1bj5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7526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8674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/>
              <a:t>835,525,280 users as of 31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March 2012 mainly in Europe, Asia and North America. </a:t>
            </a:r>
          </a:p>
          <a:p>
            <a:r>
              <a:rPr lang="en-US" sz="2400" dirty="0" smtClean="0"/>
              <a:t>Be highly specific in your page or group</a:t>
            </a:r>
          </a:p>
          <a:p>
            <a:r>
              <a:rPr lang="en-US" sz="2400" dirty="0" smtClean="0"/>
              <a:t>Thank people for joining</a:t>
            </a:r>
          </a:p>
          <a:p>
            <a:r>
              <a:rPr lang="en-US" sz="2400" dirty="0" smtClean="0"/>
              <a:t>Be up-beat and positive, avoid arguments</a:t>
            </a:r>
          </a:p>
          <a:p>
            <a:r>
              <a:rPr lang="en-US" sz="2400" dirty="0" smtClean="0"/>
              <a:t>Use a “bridge strategy” secular topic bridging to the gospel</a:t>
            </a:r>
          </a:p>
          <a:p>
            <a:r>
              <a:rPr lang="en-US" sz="2400" dirty="0" smtClean="0"/>
              <a:t>Post frequently, link it with Twitter</a:t>
            </a:r>
          </a:p>
          <a:p>
            <a:r>
              <a:rPr lang="en-US" sz="2400" dirty="0" smtClean="0"/>
              <a:t>Create buzz by having a few friends as co-hosts</a:t>
            </a:r>
          </a:p>
          <a:p>
            <a:r>
              <a:rPr lang="en-US" sz="2400" dirty="0" smtClean="0"/>
              <a:t>Make it interesting with links, pictures, events and so on</a:t>
            </a:r>
          </a:p>
          <a:p>
            <a:r>
              <a:rPr lang="en-US" sz="2400" dirty="0" smtClean="0"/>
              <a:t>Put three months into “building it”</a:t>
            </a:r>
          </a:p>
          <a:p>
            <a:r>
              <a:rPr lang="en-US" sz="2400" dirty="0" smtClean="0"/>
              <a:t>Refer controversial topics out to major resource websites such as globalchristians.org</a:t>
            </a:r>
            <a:endParaRPr lang="en-US" sz="2400" dirty="0"/>
          </a:p>
        </p:txBody>
      </p:sp>
      <p:pic>
        <p:nvPicPr>
          <p:cNvPr id="167938" name="Picture 2" descr="https://encrypted-tbn2.google.com/images?q=tbn:ANd9GcQweJuBZ7oHSbn8u2TPXKc5WdjnwMaMO43IohCtUIZ1m6_Dzi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6764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1"/>
                </a:solidFill>
              </a:rPr>
              <a:t>Getting Known…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5943600" cy="45720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WebCEO</a:t>
            </a:r>
            <a:r>
              <a:rPr lang="en-US" dirty="0" smtClean="0"/>
              <a:t> – great FREE search engine optimization software – submits your URL to hundreds of search engines </a:t>
            </a:r>
            <a:r>
              <a:rPr lang="en-US" dirty="0" smtClean="0">
                <a:hlinkClick r:id="rId3"/>
              </a:rPr>
              <a:t>http://webceo.com/</a:t>
            </a:r>
            <a:r>
              <a:rPr lang="en-US" dirty="0" smtClean="0"/>
              <a:t>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Put URL (web address) on email signature, business cards, etc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Advertise (tactfully) in appropriate social media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Have a </a:t>
            </a:r>
            <a:r>
              <a:rPr lang="en-US" dirty="0" err="1" smtClean="0"/>
              <a:t>Facebook</a:t>
            </a:r>
            <a:r>
              <a:rPr lang="en-US" dirty="0" smtClean="0"/>
              <a:t> “like”’ button on your website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Email campaigns to opt-in recipients</a:t>
            </a:r>
          </a:p>
        </p:txBody>
      </p:sp>
      <p:pic>
        <p:nvPicPr>
          <p:cNvPr id="28676" name="Picture 2" descr="C:\Documents and Settings\John\Local Settings\Temporary Internet Files\Content.IE5\HWWSX7ME\MCj0090550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600200"/>
            <a:ext cx="249555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1"/>
                </a:solidFill>
              </a:rPr>
              <a:t>Feedback and Interactivity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5562600" cy="45720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Invite people to comment, feedback, leave prayer points etc.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Forms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Guestbooks</a:t>
            </a: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Forums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Message Boards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Surveys / Polls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Email Us…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Live Chat (only if you have a LOT of traffic)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hlinkClick r:id="rId3"/>
              </a:rPr>
              <a:t>http://www.resourceindex.com/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dirty="0" smtClean="0"/>
              <a:t>has heaps of good website add-ons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5362" name="Form"/>
          <p:cNvSpPr>
            <a:spLocks noEditPoints="1" noChangeArrowheads="1"/>
          </p:cNvSpPr>
          <p:nvPr/>
        </p:nvSpPr>
        <p:spPr bwMode="auto">
          <a:xfrm>
            <a:off x="6324600" y="1600200"/>
            <a:ext cx="2190750" cy="34290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4740 w 21600"/>
              <a:gd name="T15" fmla="*/ 1309 h 21600"/>
              <a:gd name="T16" fmla="*/ 19410 w 21600"/>
              <a:gd name="T17" fmla="*/ 1633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12840" y="18507"/>
                </a:moveTo>
                <a:lnTo>
                  <a:pt x="16051" y="18507"/>
                </a:lnTo>
                <a:lnTo>
                  <a:pt x="16051" y="19260"/>
                </a:lnTo>
                <a:lnTo>
                  <a:pt x="12840" y="19260"/>
                </a:lnTo>
                <a:lnTo>
                  <a:pt x="12840" y="18507"/>
                </a:lnTo>
                <a:close/>
              </a:path>
              <a:path w="21600" h="21600" extrusionOk="0">
                <a:moveTo>
                  <a:pt x="16731" y="18507"/>
                </a:moveTo>
                <a:lnTo>
                  <a:pt x="19941" y="18507"/>
                </a:lnTo>
                <a:lnTo>
                  <a:pt x="19941" y="19260"/>
                </a:lnTo>
                <a:lnTo>
                  <a:pt x="16731" y="19260"/>
                </a:lnTo>
                <a:lnTo>
                  <a:pt x="16731" y="18507"/>
                </a:lnTo>
                <a:close/>
              </a:path>
              <a:path w="21600" h="21600" extrusionOk="0">
                <a:moveTo>
                  <a:pt x="1913" y="1194"/>
                </a:moveTo>
                <a:lnTo>
                  <a:pt x="3699" y="1194"/>
                </a:lnTo>
                <a:lnTo>
                  <a:pt x="2678" y="1832"/>
                </a:lnTo>
                <a:lnTo>
                  <a:pt x="2296" y="1538"/>
                </a:lnTo>
                <a:lnTo>
                  <a:pt x="2125" y="1636"/>
                </a:lnTo>
                <a:lnTo>
                  <a:pt x="2700" y="2078"/>
                </a:lnTo>
                <a:lnTo>
                  <a:pt x="3699" y="1440"/>
                </a:lnTo>
                <a:lnTo>
                  <a:pt x="3699" y="2176"/>
                </a:lnTo>
                <a:lnTo>
                  <a:pt x="1913" y="2176"/>
                </a:lnTo>
                <a:lnTo>
                  <a:pt x="1913" y="1194"/>
                </a:lnTo>
                <a:close/>
              </a:path>
              <a:path w="21600" h="21600" extrusionOk="0">
                <a:moveTo>
                  <a:pt x="1913" y="2765"/>
                </a:moveTo>
                <a:lnTo>
                  <a:pt x="3699" y="2765"/>
                </a:lnTo>
                <a:lnTo>
                  <a:pt x="2678" y="3403"/>
                </a:lnTo>
                <a:lnTo>
                  <a:pt x="2296" y="3109"/>
                </a:lnTo>
                <a:lnTo>
                  <a:pt x="2125" y="3207"/>
                </a:lnTo>
                <a:lnTo>
                  <a:pt x="2700" y="3649"/>
                </a:lnTo>
                <a:lnTo>
                  <a:pt x="3699" y="3010"/>
                </a:lnTo>
                <a:lnTo>
                  <a:pt x="3699" y="3747"/>
                </a:lnTo>
                <a:lnTo>
                  <a:pt x="1913" y="3747"/>
                </a:lnTo>
                <a:lnTo>
                  <a:pt x="1913" y="2765"/>
                </a:lnTo>
                <a:close/>
              </a:path>
              <a:path w="21600" h="21600" extrusionOk="0">
                <a:moveTo>
                  <a:pt x="1913" y="4336"/>
                </a:moveTo>
                <a:lnTo>
                  <a:pt x="3699" y="4336"/>
                </a:lnTo>
                <a:lnTo>
                  <a:pt x="2678" y="4974"/>
                </a:lnTo>
                <a:lnTo>
                  <a:pt x="2296" y="4680"/>
                </a:lnTo>
                <a:lnTo>
                  <a:pt x="2125" y="4778"/>
                </a:lnTo>
                <a:lnTo>
                  <a:pt x="2700" y="5220"/>
                </a:lnTo>
                <a:lnTo>
                  <a:pt x="3699" y="4581"/>
                </a:lnTo>
                <a:lnTo>
                  <a:pt x="3699" y="5318"/>
                </a:lnTo>
                <a:lnTo>
                  <a:pt x="1913" y="5318"/>
                </a:lnTo>
                <a:lnTo>
                  <a:pt x="1913" y="4336"/>
                </a:lnTo>
                <a:close/>
              </a:path>
              <a:path w="21600" h="21600" extrusionOk="0">
                <a:moveTo>
                  <a:pt x="1913" y="5907"/>
                </a:moveTo>
                <a:lnTo>
                  <a:pt x="3699" y="5907"/>
                </a:lnTo>
                <a:lnTo>
                  <a:pt x="2678" y="6545"/>
                </a:lnTo>
                <a:lnTo>
                  <a:pt x="2296" y="6250"/>
                </a:lnTo>
                <a:lnTo>
                  <a:pt x="2125" y="6349"/>
                </a:lnTo>
                <a:lnTo>
                  <a:pt x="2700" y="6790"/>
                </a:lnTo>
                <a:lnTo>
                  <a:pt x="3699" y="6152"/>
                </a:lnTo>
                <a:lnTo>
                  <a:pt x="3699" y="6889"/>
                </a:lnTo>
                <a:lnTo>
                  <a:pt x="1913" y="6889"/>
                </a:lnTo>
                <a:lnTo>
                  <a:pt x="1913" y="5907"/>
                </a:lnTo>
                <a:close/>
              </a:path>
              <a:path w="21600" h="21600" extrusionOk="0">
                <a:moveTo>
                  <a:pt x="1913" y="7478"/>
                </a:moveTo>
                <a:lnTo>
                  <a:pt x="3699" y="7478"/>
                </a:lnTo>
                <a:lnTo>
                  <a:pt x="2678" y="8116"/>
                </a:lnTo>
                <a:lnTo>
                  <a:pt x="2296" y="7821"/>
                </a:lnTo>
                <a:lnTo>
                  <a:pt x="2125" y="7919"/>
                </a:lnTo>
                <a:lnTo>
                  <a:pt x="2700" y="8361"/>
                </a:lnTo>
                <a:lnTo>
                  <a:pt x="3699" y="7723"/>
                </a:lnTo>
                <a:lnTo>
                  <a:pt x="3699" y="8460"/>
                </a:lnTo>
                <a:lnTo>
                  <a:pt x="1913" y="8460"/>
                </a:lnTo>
                <a:lnTo>
                  <a:pt x="1913" y="7478"/>
                </a:lnTo>
                <a:close/>
              </a:path>
              <a:path w="21600" h="21600" extrusionOk="0">
                <a:moveTo>
                  <a:pt x="1913" y="9049"/>
                </a:moveTo>
                <a:lnTo>
                  <a:pt x="3699" y="9049"/>
                </a:lnTo>
                <a:lnTo>
                  <a:pt x="2678" y="9687"/>
                </a:lnTo>
                <a:lnTo>
                  <a:pt x="2296" y="9392"/>
                </a:lnTo>
                <a:lnTo>
                  <a:pt x="2125" y="9490"/>
                </a:lnTo>
                <a:lnTo>
                  <a:pt x="2700" y="9932"/>
                </a:lnTo>
                <a:lnTo>
                  <a:pt x="3699" y="9294"/>
                </a:lnTo>
                <a:lnTo>
                  <a:pt x="3699" y="10030"/>
                </a:lnTo>
                <a:lnTo>
                  <a:pt x="1913" y="10030"/>
                </a:lnTo>
                <a:lnTo>
                  <a:pt x="1913" y="9049"/>
                </a:lnTo>
                <a:close/>
              </a:path>
              <a:path w="21600" h="21600" extrusionOk="0">
                <a:moveTo>
                  <a:pt x="1913" y="10620"/>
                </a:moveTo>
                <a:lnTo>
                  <a:pt x="3699" y="10620"/>
                </a:lnTo>
                <a:lnTo>
                  <a:pt x="2678" y="11258"/>
                </a:lnTo>
                <a:lnTo>
                  <a:pt x="2296" y="10963"/>
                </a:lnTo>
                <a:lnTo>
                  <a:pt x="2125" y="11061"/>
                </a:lnTo>
                <a:lnTo>
                  <a:pt x="2700" y="11503"/>
                </a:lnTo>
                <a:lnTo>
                  <a:pt x="3699" y="10865"/>
                </a:lnTo>
                <a:lnTo>
                  <a:pt x="3699" y="11601"/>
                </a:lnTo>
                <a:lnTo>
                  <a:pt x="1913" y="11601"/>
                </a:lnTo>
                <a:lnTo>
                  <a:pt x="1913" y="10620"/>
                </a:lnTo>
                <a:close/>
              </a:path>
              <a:path w="21600" h="21600" extrusionOk="0">
                <a:moveTo>
                  <a:pt x="1913" y="12190"/>
                </a:moveTo>
                <a:lnTo>
                  <a:pt x="3699" y="12190"/>
                </a:lnTo>
                <a:lnTo>
                  <a:pt x="2678" y="12829"/>
                </a:lnTo>
                <a:lnTo>
                  <a:pt x="2296" y="12534"/>
                </a:lnTo>
                <a:lnTo>
                  <a:pt x="2125" y="12632"/>
                </a:lnTo>
                <a:lnTo>
                  <a:pt x="2700" y="13074"/>
                </a:lnTo>
                <a:lnTo>
                  <a:pt x="3699" y="12436"/>
                </a:lnTo>
                <a:lnTo>
                  <a:pt x="3699" y="13172"/>
                </a:lnTo>
                <a:lnTo>
                  <a:pt x="1913" y="13172"/>
                </a:lnTo>
                <a:lnTo>
                  <a:pt x="1913" y="12190"/>
                </a:lnTo>
                <a:close/>
              </a:path>
              <a:path w="21600" h="21600" extrusionOk="0">
                <a:moveTo>
                  <a:pt x="1913" y="13761"/>
                </a:moveTo>
                <a:lnTo>
                  <a:pt x="3699" y="13761"/>
                </a:lnTo>
                <a:lnTo>
                  <a:pt x="2678" y="14400"/>
                </a:lnTo>
                <a:lnTo>
                  <a:pt x="2296" y="14105"/>
                </a:lnTo>
                <a:lnTo>
                  <a:pt x="2125" y="14203"/>
                </a:lnTo>
                <a:lnTo>
                  <a:pt x="2700" y="14645"/>
                </a:lnTo>
                <a:lnTo>
                  <a:pt x="3699" y="14007"/>
                </a:lnTo>
                <a:lnTo>
                  <a:pt x="3699" y="14743"/>
                </a:lnTo>
                <a:lnTo>
                  <a:pt x="1913" y="14743"/>
                </a:lnTo>
                <a:lnTo>
                  <a:pt x="1913" y="13761"/>
                </a:lnTo>
                <a:close/>
              </a:path>
              <a:path w="21600" h="21600" extrusionOk="0">
                <a:moveTo>
                  <a:pt x="1913" y="15332"/>
                </a:moveTo>
                <a:lnTo>
                  <a:pt x="3699" y="15332"/>
                </a:lnTo>
                <a:lnTo>
                  <a:pt x="2678" y="15970"/>
                </a:lnTo>
                <a:lnTo>
                  <a:pt x="2296" y="15676"/>
                </a:lnTo>
                <a:lnTo>
                  <a:pt x="2125" y="15774"/>
                </a:lnTo>
                <a:lnTo>
                  <a:pt x="2700" y="16216"/>
                </a:lnTo>
                <a:lnTo>
                  <a:pt x="3699" y="15578"/>
                </a:lnTo>
                <a:lnTo>
                  <a:pt x="3699" y="16314"/>
                </a:lnTo>
                <a:lnTo>
                  <a:pt x="1913" y="16314"/>
                </a:lnTo>
                <a:lnTo>
                  <a:pt x="1913" y="15332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1"/>
                </a:solidFill>
              </a:rPr>
              <a:t>Web Statistics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5105400" cy="4572000"/>
          </a:xfrm>
        </p:spPr>
        <p:txBody>
          <a:bodyPr/>
          <a:lstStyle/>
          <a:p>
            <a:r>
              <a:rPr lang="en-US" smtClean="0"/>
              <a:t>Your web host will probably give you some statistics</a:t>
            </a:r>
          </a:p>
          <a:p>
            <a:r>
              <a:rPr lang="en-US" smtClean="0"/>
              <a:t>Or you can use a package such as Awstats</a:t>
            </a:r>
          </a:p>
          <a:p>
            <a:r>
              <a:rPr lang="en-US" smtClean="0"/>
              <a:t>Hits is not as important as unique visitors, length of time on the website and what pages they are mainly looking at.</a:t>
            </a:r>
          </a:p>
          <a:p>
            <a:r>
              <a:rPr lang="en-US" smtClean="0"/>
              <a:t>Country is important if you are trying to reach a particular region</a:t>
            </a:r>
          </a:p>
          <a:p>
            <a:endParaRPr lang="en-US" smtClean="0"/>
          </a:p>
        </p:txBody>
      </p:sp>
      <p:pic>
        <p:nvPicPr>
          <p:cNvPr id="30724" name="Picture 3" descr="C:\Documents and Settings\John\Local Settings\Temporary Internet Files\Content.IE5\JMLPC1AI\MCj0431626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0" y="12192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1"/>
                </a:solidFill>
              </a:rPr>
              <a:t>Saving On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5791200" cy="45720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hlinkClick r:id="rId3"/>
              </a:rPr>
              <a:t>www.1computerbargains.com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501c3 organizations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hlinkClick r:id="rId4"/>
              </a:rPr>
              <a:t>www.openoffice.org</a:t>
            </a:r>
            <a:r>
              <a:rPr lang="en-US" dirty="0" smtClean="0"/>
              <a:t> – free substitute for Microsoft Office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The GIMP – replacement for Photoshop - </a:t>
            </a:r>
            <a:r>
              <a:rPr lang="en-US" dirty="0" smtClean="0">
                <a:hlinkClick r:id="rId5"/>
              </a:rPr>
              <a:t>http://www.gimp.org/</a:t>
            </a: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Open Source Software –</a:t>
            </a:r>
            <a:br>
              <a:rPr lang="en-US" dirty="0" smtClean="0"/>
            </a:br>
            <a:r>
              <a:rPr lang="en-US" dirty="0" smtClean="0">
                <a:hlinkClick r:id="rId6"/>
              </a:rPr>
              <a:t>www.sourceforge.net</a:t>
            </a:r>
            <a:r>
              <a:rPr lang="en-US" dirty="0" smtClean="0"/>
              <a:t>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List of free HTML editors:</a:t>
            </a:r>
            <a:br>
              <a:rPr lang="en-US" dirty="0" smtClean="0"/>
            </a:br>
            <a:r>
              <a:rPr lang="en-US" dirty="0" smtClean="0">
                <a:hlinkClick r:id="rId7"/>
              </a:rPr>
              <a:t>http://www.thefreecountry.com/webmaster/htmleditors.shtml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1748" name="Content Placeholder 4" descr="cd_stack.jpg"/>
          <p:cNvPicPr>
            <a:picLocks noGrp="1" noChangeAspect="1"/>
          </p:cNvPicPr>
          <p:nvPr>
            <p:ph sz="half" idx="2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6172200" y="1600200"/>
            <a:ext cx="2362200" cy="215265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1"/>
                </a:solidFill>
              </a:rPr>
              <a:t>Volunteers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5257800" cy="49530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Students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Interns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Retirees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People with at least 2 hrs a week to spare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Clearly defined task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Sense of the overall mission and its importance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Some autonomy / respect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Fun – pizza, coffee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Relationship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Equipment that works for them…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32772" name="Content Placeholder 4" descr="laptopsmal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48400" y="1600200"/>
            <a:ext cx="2533650" cy="19050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1"/>
                </a:solidFill>
              </a:rPr>
              <a:t>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6019800" cy="50292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Paypal</a:t>
            </a:r>
            <a:r>
              <a:rPr lang="en-US" dirty="0" smtClean="0"/>
              <a:t>: </a:t>
            </a:r>
            <a:r>
              <a:rPr lang="en-US" dirty="0" smtClean="0">
                <a:hlinkClick r:id="rId3"/>
              </a:rPr>
              <a:t>www.paypal.com</a:t>
            </a:r>
            <a:r>
              <a:rPr lang="en-US" dirty="0" smtClean="0"/>
              <a:t>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Ikobo</a:t>
            </a:r>
            <a:r>
              <a:rPr lang="en-US" dirty="0" smtClean="0"/>
              <a:t>: </a:t>
            </a:r>
            <a:r>
              <a:rPr lang="en-US" dirty="0" smtClean="0">
                <a:hlinkClick r:id="rId4"/>
              </a:rPr>
              <a:t>www.ikobo.com</a:t>
            </a: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Have a good ministry plan and funding proposal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Relationship based fundraising / Friend-Raising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Do not expect a salary during the first year (keep your day job)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Try </a:t>
            </a:r>
            <a:r>
              <a:rPr lang="en-US" dirty="0" smtClean="0">
                <a:hlinkClick r:id="rId5"/>
              </a:rPr>
              <a:t>www.gobignetwork.com</a:t>
            </a:r>
            <a:r>
              <a:rPr lang="en-US" dirty="0" smtClean="0"/>
              <a:t>   for venture capital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Try Generous Giving Marketplace for grants:</a:t>
            </a:r>
            <a:br>
              <a:rPr lang="en-US" dirty="0" smtClean="0"/>
            </a:br>
            <a:r>
              <a:rPr lang="en-US" sz="2400" dirty="0" smtClean="0">
                <a:hlinkClick r:id="rId6"/>
              </a:rPr>
              <a:t>http://www.generousgiving.org/marketplace/</a:t>
            </a:r>
            <a:r>
              <a:rPr lang="en-US" sz="2400" dirty="0" smtClean="0"/>
              <a:t>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3379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6705600" y="1371600"/>
            <a:ext cx="2257425" cy="3400425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1"/>
                </a:solidFill>
              </a:rPr>
              <a:t>Marketing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64770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Make your own business cards and brochures</a:t>
            </a:r>
          </a:p>
          <a:p>
            <a:r>
              <a:rPr lang="en-US" dirty="0" smtClean="0"/>
              <a:t>Do press releases for local papers desperate for news &amp; to Christian news services e.g. ANS</a:t>
            </a:r>
          </a:p>
          <a:p>
            <a:r>
              <a:rPr lang="en-US" dirty="0" smtClean="0"/>
              <a:t>Send faxes to new outlets with big bold headings</a:t>
            </a:r>
          </a:p>
          <a:p>
            <a:r>
              <a:rPr lang="en-US" dirty="0" smtClean="0"/>
              <a:t>Try your denominational magazine</a:t>
            </a:r>
          </a:p>
          <a:p>
            <a:r>
              <a:rPr lang="en-US" dirty="0" smtClean="0"/>
              <a:t>Have a clear newsworthy concept that you communicate over and over again…..</a:t>
            </a:r>
          </a:p>
          <a:p>
            <a:r>
              <a:rPr lang="en-US" dirty="0" smtClean="0"/>
              <a:t>Show who you are helping and how you are helping them…</a:t>
            </a:r>
          </a:p>
          <a:p>
            <a:r>
              <a:rPr lang="en-US" dirty="0" smtClean="0"/>
              <a:t>Get some books &amp; articles on how to get free publicity</a:t>
            </a:r>
          </a:p>
          <a:p>
            <a:endParaRPr lang="en-US" dirty="0" smtClean="0"/>
          </a:p>
        </p:txBody>
      </p:sp>
      <p:pic>
        <p:nvPicPr>
          <p:cNvPr id="34821" name="Picture 5" descr="C:\Users\Cybermissions\AppData\Local\Microsoft\Windows\Temporary Internet Files\Content.IE5\3DQ93BBR\MP90040364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1156" y="1524000"/>
            <a:ext cx="2329309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Advantages of </a:t>
            </a:r>
            <a:br>
              <a:rPr lang="en-US" dirty="0" smtClean="0"/>
            </a:br>
            <a:r>
              <a:rPr lang="en-US" dirty="0" smtClean="0"/>
              <a:t>Internet Evangelism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572000"/>
          </a:xfrm>
        </p:spPr>
        <p:txBody>
          <a:bodyPr>
            <a:normAutofit/>
          </a:bodyPr>
          <a:lstStyle/>
          <a:p>
            <a:pPr>
              <a:buSzPct val="90000"/>
              <a:buFont typeface="Wingdings 2" pitchFamily="18" charset="2"/>
              <a:buChar char=""/>
            </a:pPr>
            <a:r>
              <a:rPr lang="en-US" sz="2400" dirty="0" smtClean="0"/>
              <a:t>Global reach at an affordable cost</a:t>
            </a:r>
          </a:p>
          <a:p>
            <a:pPr>
              <a:buSzPct val="90000"/>
              <a:buFont typeface="Wingdings 2" pitchFamily="18" charset="2"/>
              <a:buChar char=""/>
            </a:pPr>
            <a:r>
              <a:rPr lang="en-US" sz="2400" dirty="0" smtClean="0"/>
              <a:t>The ubiquity of technology and its trusted place in modern global lifestyles</a:t>
            </a:r>
          </a:p>
          <a:p>
            <a:pPr>
              <a:buSzPct val="90000"/>
              <a:buFont typeface="Wingdings 2" pitchFamily="18" charset="2"/>
              <a:buChar char=""/>
            </a:pPr>
            <a:r>
              <a:rPr lang="en-US" sz="2400" dirty="0" smtClean="0"/>
              <a:t>No visas required, low physical security risks</a:t>
            </a:r>
          </a:p>
          <a:p>
            <a:pPr>
              <a:buSzPct val="90000"/>
              <a:buFont typeface="Wingdings 2" pitchFamily="18" charset="2"/>
              <a:buChar char=""/>
            </a:pPr>
            <a:r>
              <a:rPr lang="en-US" sz="2400" dirty="0" smtClean="0"/>
              <a:t>Can deploy virtual teams with multiple geographic locations, ages, skills, health levels and lifestyles. </a:t>
            </a:r>
          </a:p>
          <a:p>
            <a:pPr>
              <a:buSzPct val="90000"/>
              <a:buFont typeface="Wingdings 2" pitchFamily="18" charset="2"/>
              <a:buChar char=""/>
            </a:pPr>
            <a:r>
              <a:rPr lang="en-US" sz="2400" dirty="0" smtClean="0"/>
              <a:t>Tends to only contact inquirers who are already somewhat interested, those who have found a website via a search say in Bing or Google..</a:t>
            </a:r>
          </a:p>
          <a:p>
            <a:pPr>
              <a:buSzPct val="90000"/>
              <a:buFont typeface="Wingdings 2" pitchFamily="18" charset="2"/>
              <a:buChar char=""/>
            </a:pPr>
            <a:r>
              <a:rPr lang="en-US" sz="2400" dirty="0" smtClean="0"/>
              <a:t>Can be easily directed toward a particular interest group, ethnic group or language group</a:t>
            </a:r>
          </a:p>
          <a:p>
            <a:pPr>
              <a:buSzPct val="90000"/>
              <a:buFont typeface="Wingdings 2" pitchFamily="18" charset="2"/>
              <a:buChar char=""/>
            </a:pPr>
            <a:endParaRPr lang="en-US" dirty="0"/>
          </a:p>
        </p:txBody>
      </p:sp>
      <p:pic>
        <p:nvPicPr>
          <p:cNvPr id="1026" name="Picture 2" descr="C:\Users\Cybermissions\AppData\Local\Microsoft\Windows\Temporary Internet Files\Content.IE5\MW5VLIUB\MC90044131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-152400"/>
            <a:ext cx="25146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1"/>
                </a:solidFill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5410200" cy="45720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  small ministry can have a big impact for Christ if it is well-thought out and tightly targeted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It is possible to greatly reduce costs and start-up can be done on even as little as  $100 a year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Use the power of other people: networks, free advice, volunteers, free online services, free press releases etc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Cover everything in prayer – God is your greatest ally and can multiply your ministry!</a:t>
            </a:r>
            <a:endParaRPr lang="en-US" dirty="0"/>
          </a:p>
        </p:txBody>
      </p:sp>
      <p:pic>
        <p:nvPicPr>
          <p:cNvPr id="35844" name="Content Placeholder 4" descr="learnin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0" y="1600200"/>
            <a:ext cx="2752725" cy="18288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 dirty="0" smtClean="0"/>
              <a:t>The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2,267,233,742 Internet users </a:t>
            </a:r>
            <a:r>
              <a:rPr lang="en-US" dirty="0" smtClean="0"/>
              <a:t>as of December 31</a:t>
            </a:r>
            <a:r>
              <a:rPr lang="en-US" baseline="30000" dirty="0" smtClean="0"/>
              <a:t>st</a:t>
            </a:r>
            <a:r>
              <a:rPr lang="en-US" dirty="0" smtClean="0"/>
              <a:t> 2011</a:t>
            </a:r>
          </a:p>
          <a:p>
            <a:r>
              <a:rPr lang="en-US" dirty="0" smtClean="0"/>
              <a:t>Africa 139 million</a:t>
            </a:r>
          </a:p>
          <a:p>
            <a:r>
              <a:rPr lang="en-US" dirty="0" smtClean="0"/>
              <a:t>Asia  1,011 million</a:t>
            </a:r>
          </a:p>
          <a:p>
            <a:r>
              <a:rPr lang="en-US" dirty="0" smtClean="0"/>
              <a:t>Europe 500 million</a:t>
            </a:r>
          </a:p>
          <a:p>
            <a:r>
              <a:rPr lang="en-US" dirty="0" smtClean="0"/>
              <a:t>Middle East 77 million</a:t>
            </a:r>
          </a:p>
          <a:p>
            <a:r>
              <a:rPr lang="en-US" dirty="0" smtClean="0"/>
              <a:t>North America 273 million</a:t>
            </a:r>
          </a:p>
          <a:p>
            <a:r>
              <a:rPr lang="en-US" dirty="0" smtClean="0"/>
              <a:t>Latin America / Caribbean 235 million</a:t>
            </a:r>
          </a:p>
          <a:p>
            <a:r>
              <a:rPr lang="en-US" dirty="0" smtClean="0"/>
              <a:t>Oceania / Australia 24 million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Top Ten Languages: </a:t>
            </a:r>
            <a:r>
              <a:rPr lang="en-US" dirty="0" smtClean="0"/>
              <a:t>English, Chinese, Spanish, Japanese, Portuguese, German, Arabic, French, Russian and Korean</a:t>
            </a:r>
            <a:endParaRPr lang="en-US" dirty="0"/>
          </a:p>
        </p:txBody>
      </p:sp>
      <p:pic>
        <p:nvPicPr>
          <p:cNvPr id="168962" name="Picture 2" descr="C:\Users\Cybermissions\AppData\Local\Microsoft\Windows\Temporary Internet Files\Content.IE5\3DQ93BBR\MC9004417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2192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You Can….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467600" cy="494982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dirty="0" smtClean="0"/>
              <a:t>You can get saved online</a:t>
            </a:r>
          </a:p>
          <a:p>
            <a:pPr eaLnBrk="1" hangingPunct="1"/>
            <a:r>
              <a:rPr lang="en-US" dirty="0" smtClean="0"/>
              <a:t>You can get </a:t>
            </a:r>
            <a:r>
              <a:rPr lang="en-US" dirty="0" err="1" smtClean="0"/>
              <a:t>discipled</a:t>
            </a:r>
            <a:r>
              <a:rPr lang="en-US" dirty="0" smtClean="0"/>
              <a:t> online via Skype</a:t>
            </a:r>
          </a:p>
          <a:p>
            <a:pPr eaLnBrk="1" hangingPunct="1"/>
            <a:r>
              <a:rPr lang="en-US" dirty="0" smtClean="0"/>
              <a:t>Go to church online &amp; find great sermons online</a:t>
            </a:r>
          </a:p>
          <a:p>
            <a:pPr eaLnBrk="1" hangingPunct="1"/>
            <a:r>
              <a:rPr lang="en-US" dirty="0" smtClean="0"/>
              <a:t>Study and do your theological degree online</a:t>
            </a:r>
          </a:p>
          <a:p>
            <a:pPr eaLnBrk="1" hangingPunct="1"/>
            <a:r>
              <a:rPr lang="en-US" dirty="0" smtClean="0"/>
              <a:t>Meet a Christian wife/husband online</a:t>
            </a:r>
          </a:p>
          <a:p>
            <a:pPr eaLnBrk="1" hangingPunct="1"/>
            <a:r>
              <a:rPr lang="en-US" dirty="0" smtClean="0"/>
              <a:t>Get ordained online and become a Reverend</a:t>
            </a:r>
          </a:p>
          <a:p>
            <a:pPr eaLnBrk="1" hangingPunct="1"/>
            <a:r>
              <a:rPr lang="en-US" dirty="0" smtClean="0"/>
              <a:t>Start an online ministry &amp; get 501c3 status for it</a:t>
            </a:r>
          </a:p>
          <a:p>
            <a:pPr eaLnBrk="1" hangingPunct="1"/>
            <a:r>
              <a:rPr lang="en-US" dirty="0" smtClean="0"/>
              <a:t>Write a print-on-demand book and also get it on Kindle and become famous….</a:t>
            </a:r>
          </a:p>
          <a:p>
            <a:pPr eaLnBrk="1" hangingPunct="1"/>
            <a:r>
              <a:rPr lang="en-US" dirty="0" smtClean="0"/>
              <a:t>Send money to orphans in Africa by </a:t>
            </a:r>
            <a:r>
              <a:rPr lang="en-US" dirty="0" err="1" smtClean="0"/>
              <a:t>Paypal</a:t>
            </a:r>
            <a:r>
              <a:rPr lang="en-US" dirty="0" smtClean="0"/>
              <a:t> and</a:t>
            </a:r>
          </a:p>
          <a:p>
            <a:pPr eaLnBrk="1" hangingPunct="1"/>
            <a:r>
              <a:rPr lang="en-US" dirty="0" smtClean="0"/>
              <a:t>Have an online bible college and issue diplomas</a:t>
            </a:r>
          </a:p>
          <a:p>
            <a:pPr eaLnBrk="1" hangingPunct="1"/>
            <a:r>
              <a:rPr lang="en-US" b="1" dirty="0" smtClean="0"/>
              <a:t>Without ever going to a local church.</a:t>
            </a:r>
          </a:p>
        </p:txBody>
      </p:sp>
      <p:pic>
        <p:nvPicPr>
          <p:cNvPr id="2050" name="Picture 2" descr="C:\Users\Cybermissions\AppData\Local\Microsoft\Windows\Temporary Internet Files\Content.IE5\V4Z5A4K1\MP90043940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52400"/>
            <a:ext cx="2368046" cy="173431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Some Obvious Problems…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6629400" cy="487362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dirty="0" smtClean="0"/>
              <a:t>Baptism, Lord’s Supper, Laying on of hands…</a:t>
            </a:r>
          </a:p>
          <a:p>
            <a:pPr eaLnBrk="1" hangingPunct="1"/>
            <a:r>
              <a:rPr lang="en-US" dirty="0" smtClean="0"/>
              <a:t>The 23 one-another commands: love one another, encourage one another, share with one another, pray for one another, exhort one another etc require a living community that interacts face-to-face</a:t>
            </a:r>
          </a:p>
          <a:p>
            <a:pPr eaLnBrk="1" hangingPunct="1"/>
            <a:r>
              <a:rPr lang="en-US" dirty="0" smtClean="0"/>
              <a:t>People can hide, fake and deceive online and assume false identities to evade accountability</a:t>
            </a:r>
          </a:p>
          <a:p>
            <a:pPr eaLnBrk="1" hangingPunct="1"/>
            <a:r>
              <a:rPr lang="en-US" dirty="0" smtClean="0"/>
              <a:t>People can readily terminate any discipleship relationship as soon as it becomes personal or uncomfortable.</a:t>
            </a:r>
          </a:p>
        </p:txBody>
      </p:sp>
      <p:pic>
        <p:nvPicPr>
          <p:cNvPr id="3075" name="Picture 3" descr="C:\Users\Cybermissions\AppData\Local\Microsoft\Windows\Temporary Internet Files\Content.IE5\VLQRWYB2\MP90044247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676400"/>
            <a:ext cx="2032000" cy="304800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</a:rPr>
              <a:t>PRAY – Get  God’s Ideas First…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6019800" cy="5410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Pray  - and ask the Lord what sort of Internet ministry He wants…..</a:t>
            </a:r>
          </a:p>
          <a:p>
            <a:r>
              <a:rPr lang="en-US" sz="3200" dirty="0" smtClean="0"/>
              <a:t>Ask Him about …</a:t>
            </a:r>
          </a:p>
          <a:p>
            <a:r>
              <a:rPr lang="en-US" sz="3200" dirty="0" smtClean="0"/>
              <a:t>the </a:t>
            </a:r>
            <a:r>
              <a:rPr lang="en-US" sz="3200" b="1" dirty="0" smtClean="0"/>
              <a:t>Timing</a:t>
            </a:r>
            <a:r>
              <a:rPr lang="en-US" sz="3200" dirty="0" smtClean="0"/>
              <a:t>…</a:t>
            </a:r>
          </a:p>
          <a:p>
            <a:r>
              <a:rPr lang="en-US" sz="3200" dirty="0" smtClean="0"/>
              <a:t>the spiritual </a:t>
            </a:r>
            <a:r>
              <a:rPr lang="en-US" sz="3200" b="1" dirty="0" smtClean="0"/>
              <a:t>Tone</a:t>
            </a:r>
            <a:r>
              <a:rPr lang="en-US" sz="3200" dirty="0" smtClean="0"/>
              <a:t>…</a:t>
            </a:r>
          </a:p>
          <a:p>
            <a:r>
              <a:rPr lang="en-US" sz="3200" dirty="0" smtClean="0"/>
              <a:t>the </a:t>
            </a:r>
            <a:r>
              <a:rPr lang="en-US" sz="3200" b="1" dirty="0" smtClean="0"/>
              <a:t>Target </a:t>
            </a:r>
            <a:r>
              <a:rPr lang="en-US" sz="3200" dirty="0" smtClean="0"/>
              <a:t> group….</a:t>
            </a:r>
          </a:p>
          <a:p>
            <a:r>
              <a:rPr lang="en-US" sz="3200" dirty="0" smtClean="0"/>
              <a:t>the </a:t>
            </a:r>
            <a:r>
              <a:rPr lang="en-US" sz="3200" b="1" dirty="0" smtClean="0"/>
              <a:t>Technology</a:t>
            </a:r>
            <a:r>
              <a:rPr lang="en-US" sz="3200" dirty="0" smtClean="0"/>
              <a:t>…..</a:t>
            </a:r>
          </a:p>
          <a:p>
            <a:r>
              <a:rPr lang="en-US" sz="3200" dirty="0" smtClean="0"/>
              <a:t>the </a:t>
            </a:r>
            <a:r>
              <a:rPr lang="en-US" sz="3200" b="1" dirty="0" smtClean="0"/>
              <a:t>Name &amp; Branding</a:t>
            </a:r>
            <a:r>
              <a:rPr lang="en-US" sz="3200" dirty="0" smtClean="0"/>
              <a:t>….</a:t>
            </a:r>
          </a:p>
        </p:txBody>
      </p:sp>
      <p:pic>
        <p:nvPicPr>
          <p:cNvPr id="7172" name="Content Placeholder 4" descr="prayhand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53200" y="1600200"/>
            <a:ext cx="2324100" cy="38481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1"/>
                </a:solidFill>
              </a:rPr>
              <a:t>Find Your Spiritual Passion….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54102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mtClean="0"/>
              <a:t>What would Jesus do with your website?</a:t>
            </a:r>
          </a:p>
          <a:p>
            <a:r>
              <a:rPr lang="en-US" smtClean="0"/>
              <a:t>How would Jesus treat visitors to the website?</a:t>
            </a:r>
          </a:p>
          <a:p>
            <a:r>
              <a:rPr lang="en-US" smtClean="0"/>
              <a:t>Does the website convey a sense of the sacred?</a:t>
            </a:r>
          </a:p>
          <a:p>
            <a:r>
              <a:rPr lang="en-US" smtClean="0"/>
              <a:t>Does it reach out and welcome people?</a:t>
            </a:r>
          </a:p>
          <a:p>
            <a:r>
              <a:rPr lang="en-US" smtClean="0"/>
              <a:t>Does it extend God’s Kingdom in some way?</a:t>
            </a:r>
          </a:p>
          <a:p>
            <a:r>
              <a:rPr lang="en-US" smtClean="0"/>
              <a:t>Does it meet a need that Jesus would want to have met?</a:t>
            </a:r>
          </a:p>
          <a:p>
            <a:r>
              <a:rPr lang="en-US" smtClean="0"/>
              <a:t>Have you got a word from God about it?</a:t>
            </a:r>
          </a:p>
        </p:txBody>
      </p:sp>
      <p:pic>
        <p:nvPicPr>
          <p:cNvPr id="8196" name="Content Placeholder 4" descr="jesus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248400" y="1676400"/>
            <a:ext cx="2705100" cy="4445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1"/>
                </a:solidFill>
              </a:rPr>
              <a:t>Put Ministry First….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5334000" cy="5105400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See your website as a </a:t>
            </a:r>
            <a:r>
              <a:rPr lang="en-US" b="1" i="1" dirty="0" smtClean="0">
                <a:solidFill>
                  <a:srgbClr val="C00000"/>
                </a:solidFill>
              </a:rPr>
              <a:t>ministry that changes lives </a:t>
            </a:r>
            <a:r>
              <a:rPr lang="en-US" dirty="0" smtClean="0"/>
              <a:t>and NOT juts as a brochure that advertises a church or a corporation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Put the ministry aspects first and foremost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Give people a way to be transformed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What changes do you want to make? Salvation, education, sanctification etc..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Tell stories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Touch hearts and touch minds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Think outreach - remember the seeking non-Christian, jargon free</a:t>
            </a:r>
            <a:endParaRPr lang="en-US" dirty="0"/>
          </a:p>
        </p:txBody>
      </p:sp>
      <p:pic>
        <p:nvPicPr>
          <p:cNvPr id="9220" name="Content Placeholder 4" descr="1162544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67400" y="1600200"/>
            <a:ext cx="2995613" cy="19812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/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2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 rotWithShape="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 rotWithShape="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Human</Template>
  <TotalTime>586</TotalTime>
  <Words>1791</Words>
  <Application>Microsoft Office PowerPoint</Application>
  <PresentationFormat>On-screen Show (4:3)</PresentationFormat>
  <Paragraphs>258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Human</vt:lpstr>
      <vt:lpstr>How To Evangelize The World With Your Computer!</vt:lpstr>
      <vt:lpstr>The Trebuchet or The Howitzer?</vt:lpstr>
      <vt:lpstr>The Advantages of  Internet Evangelism</vt:lpstr>
      <vt:lpstr>The Statistics</vt:lpstr>
      <vt:lpstr>You Can….</vt:lpstr>
      <vt:lpstr>Some Obvious Problems…</vt:lpstr>
      <vt:lpstr>PRAY – Get  God’s Ideas First…</vt:lpstr>
      <vt:lpstr>Find Your Spiritual Passion….</vt:lpstr>
      <vt:lpstr>Put Ministry First….</vt:lpstr>
      <vt:lpstr>Be  As Specific As Possible…..</vt:lpstr>
      <vt:lpstr>The Learning Curve…..</vt:lpstr>
      <vt:lpstr>Where Many Folks Fail…</vt:lpstr>
      <vt:lpstr>Keep It Simple Stupid…</vt:lpstr>
      <vt:lpstr>Don’t Reinvent The Wheel…..</vt:lpstr>
      <vt:lpstr>Start Lean……</vt:lpstr>
      <vt:lpstr>Zero Cost Online Ministry…..</vt:lpstr>
      <vt:lpstr>Low Cost  Online Ministry</vt:lpstr>
      <vt:lpstr>Stages For A Website</vt:lpstr>
      <vt:lpstr>Branding</vt:lpstr>
      <vt:lpstr>Initial Site Design</vt:lpstr>
      <vt:lpstr>WordPress</vt:lpstr>
      <vt:lpstr>FaceBook</vt:lpstr>
      <vt:lpstr>Getting Known…</vt:lpstr>
      <vt:lpstr>Feedback and Interactivity</vt:lpstr>
      <vt:lpstr>Web Statistics</vt:lpstr>
      <vt:lpstr>Saving On Software</vt:lpstr>
      <vt:lpstr>Volunteers</vt:lpstr>
      <vt:lpstr>Funding</vt:lpstr>
      <vt:lpstr>Marketing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Starting On A Shoestring…..</dc:title>
  <dc:creator>John Edmiston</dc:creator>
  <cp:lastModifiedBy>Cybermissions</cp:lastModifiedBy>
  <cp:revision>75</cp:revision>
  <dcterms:created xsi:type="dcterms:W3CDTF">2007-09-17T20:23:12Z</dcterms:created>
  <dcterms:modified xsi:type="dcterms:W3CDTF">2012-04-15T03:24:10Z</dcterms:modified>
</cp:coreProperties>
</file>