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8" r:id="rId4"/>
    <p:sldId id="280" r:id="rId5"/>
    <p:sldId id="281" r:id="rId6"/>
    <p:sldId id="274" r:id="rId7"/>
    <p:sldId id="294" r:id="rId8"/>
    <p:sldId id="289" r:id="rId9"/>
    <p:sldId id="290" r:id="rId10"/>
    <p:sldId id="287" r:id="rId11"/>
    <p:sldId id="288" r:id="rId12"/>
    <p:sldId id="257" r:id="rId13"/>
    <p:sldId id="293" r:id="rId14"/>
    <p:sldId id="284" r:id="rId15"/>
    <p:sldId id="285" r:id="rId16"/>
    <p:sldId id="286" r:id="rId17"/>
    <p:sldId id="291" r:id="rId18"/>
    <p:sldId id="277" r:id="rId19"/>
    <p:sldId id="267" r:id="rId20"/>
    <p:sldId id="268" r:id="rId21"/>
    <p:sldId id="292" r:id="rId22"/>
    <p:sldId id="272" r:id="rId23"/>
    <p:sldId id="273" r:id="rId24"/>
    <p:sldId id="270" r:id="rId25"/>
    <p:sldId id="283" r:id="rId26"/>
    <p:sldId id="282" r:id="rId27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9A0A-74D0-423D-9F1A-AEB151AFF0A5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2EBE931-3B5F-412D-8035-79D0A28AF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3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9A0A-74D0-423D-9F1A-AEB151AFF0A5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2EBE931-3B5F-412D-8035-79D0A28AF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20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9A0A-74D0-423D-9F1A-AEB151AFF0A5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2EBE931-3B5F-412D-8035-79D0A28AF1C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1684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9A0A-74D0-423D-9F1A-AEB151AFF0A5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EBE931-3B5F-412D-8035-79D0A28AF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6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9A0A-74D0-423D-9F1A-AEB151AFF0A5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EBE931-3B5F-412D-8035-79D0A28AF1C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8466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9A0A-74D0-423D-9F1A-AEB151AFF0A5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EBE931-3B5F-412D-8035-79D0A28AF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77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9A0A-74D0-423D-9F1A-AEB151AFF0A5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E931-3B5F-412D-8035-79D0A28AF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57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9A0A-74D0-423D-9F1A-AEB151AFF0A5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E931-3B5F-412D-8035-79D0A28AF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16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9A0A-74D0-423D-9F1A-AEB151AFF0A5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E931-3B5F-412D-8035-79D0A28AF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33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9A0A-74D0-423D-9F1A-AEB151AFF0A5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2EBE931-3B5F-412D-8035-79D0A28AF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9A0A-74D0-423D-9F1A-AEB151AFF0A5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2EBE931-3B5F-412D-8035-79D0A28AF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5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9A0A-74D0-423D-9F1A-AEB151AFF0A5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2EBE931-3B5F-412D-8035-79D0A28AF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50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9A0A-74D0-423D-9F1A-AEB151AFF0A5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E931-3B5F-412D-8035-79D0A28AF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3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9A0A-74D0-423D-9F1A-AEB151AFF0A5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E931-3B5F-412D-8035-79D0A28AF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16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9A0A-74D0-423D-9F1A-AEB151AFF0A5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BE931-3B5F-412D-8035-79D0A28AF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9A0A-74D0-423D-9F1A-AEB151AFF0A5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EBE931-3B5F-412D-8035-79D0A28AF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3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99A0A-74D0-423D-9F1A-AEB151AFF0A5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2EBE931-3B5F-412D-8035-79D0A28AF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52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u="none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ybermissions.org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johned@Cybermissions.or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</a:t>
            </a:r>
            <a:r>
              <a:rPr lang="en-US" dirty="0" smtClean="0"/>
              <a:t>Distribute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1" y="4777379"/>
            <a:ext cx="9584372" cy="1126283"/>
          </a:xfrm>
        </p:spPr>
        <p:txBody>
          <a:bodyPr>
            <a:noAutofit/>
          </a:bodyPr>
          <a:lstStyle/>
          <a:p>
            <a:r>
              <a:rPr lang="en-US" sz="4000" dirty="0"/>
              <a:t>Digital Christian Resources Overseas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80" y="284451"/>
            <a:ext cx="5058556" cy="336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72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MP3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1448" y="2133600"/>
            <a:ext cx="9063164" cy="4322064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Arial Narrow" panose="020B0606020202030204" pitchFamily="34" charset="0"/>
              </a:rPr>
              <a:t>MP3 downloads</a:t>
            </a:r>
          </a:p>
          <a:p>
            <a:r>
              <a:rPr lang="en-US" sz="4000" dirty="0" smtClean="0">
                <a:latin typeface="Arial Narrow" panose="020B0606020202030204" pitchFamily="34" charset="0"/>
              </a:rPr>
              <a:t>Internet Radio</a:t>
            </a:r>
          </a:p>
          <a:p>
            <a:r>
              <a:rPr lang="en-US" sz="4000" dirty="0" smtClean="0">
                <a:latin typeface="Arial Narrow" panose="020B0606020202030204" pitchFamily="34" charset="0"/>
              </a:rPr>
              <a:t>Podcasts</a:t>
            </a:r>
          </a:p>
          <a:p>
            <a:r>
              <a:rPr lang="en-US" sz="4000" dirty="0" smtClean="0">
                <a:latin typeface="Arial Narrow" panose="020B0606020202030204" pitchFamily="34" charset="0"/>
              </a:rPr>
              <a:t>Audio Books</a:t>
            </a:r>
          </a:p>
          <a:p>
            <a:r>
              <a:rPr lang="en-US" sz="4000" dirty="0" smtClean="0">
                <a:latin typeface="Arial Narrow" panose="020B0606020202030204" pitchFamily="34" charset="0"/>
              </a:rPr>
              <a:t>Lower bandwidth than video, more private, &amp; easier to edit</a:t>
            </a:r>
            <a:endParaRPr lang="en-US" sz="4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689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 Narrow" panose="020B0606020202030204" pitchFamily="34" charset="0"/>
              </a:rPr>
              <a:t>For higher bandwidth areas</a:t>
            </a:r>
          </a:p>
          <a:p>
            <a:r>
              <a:rPr lang="en-US" sz="4000" dirty="0" smtClean="0">
                <a:latin typeface="Arial Narrow" panose="020B0606020202030204" pitchFamily="34" charset="0"/>
              </a:rPr>
              <a:t>Host on YouTube, Vimeo or </a:t>
            </a:r>
            <a:r>
              <a:rPr lang="en-US" sz="4000" dirty="0">
                <a:latin typeface="Arial Narrow" panose="020B0606020202030204" pitchFamily="34" charset="0"/>
              </a:rPr>
              <a:t>F</a:t>
            </a:r>
            <a:r>
              <a:rPr lang="en-US" sz="4000" dirty="0" smtClean="0">
                <a:latin typeface="Arial Narrow" panose="020B0606020202030204" pitchFamily="34" charset="0"/>
              </a:rPr>
              <a:t>acebook.</a:t>
            </a:r>
          </a:p>
          <a:p>
            <a:r>
              <a:rPr lang="en-US" sz="4000" dirty="0" smtClean="0">
                <a:latin typeface="Arial Narrow" panose="020B0606020202030204" pitchFamily="34" charset="0"/>
              </a:rPr>
              <a:t>Brief videos can be shared by </a:t>
            </a:r>
            <a:r>
              <a:rPr lang="en-US" sz="4000" dirty="0" err="1" smtClean="0">
                <a:latin typeface="Arial Narrow" panose="020B0606020202030204" pitchFamily="34" charset="0"/>
              </a:rPr>
              <a:t>BlueTooth</a:t>
            </a:r>
            <a:endParaRPr lang="en-US" sz="4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63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705" y="624110"/>
            <a:ext cx="9300908" cy="128089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Delivery Mechanisms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1408" y="2133600"/>
            <a:ext cx="9383204" cy="4367784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latin typeface="Arial Narrow" panose="020B0606020202030204" pitchFamily="34" charset="0"/>
              </a:rPr>
              <a:t>SD cards</a:t>
            </a:r>
          </a:p>
          <a:p>
            <a:r>
              <a:rPr lang="en-US" sz="4000" dirty="0" smtClean="0">
                <a:latin typeface="Arial Narrow" panose="020B0606020202030204" pitchFamily="34" charset="0"/>
              </a:rPr>
              <a:t>USB </a:t>
            </a:r>
            <a:r>
              <a:rPr lang="en-US" sz="4000" dirty="0" smtClean="0">
                <a:latin typeface="Arial Narrow" panose="020B0606020202030204" pitchFamily="34" charset="0"/>
              </a:rPr>
              <a:t>(thumb drives)</a:t>
            </a:r>
          </a:p>
          <a:p>
            <a:r>
              <a:rPr lang="en-US" sz="4000" dirty="0" smtClean="0">
                <a:latin typeface="Arial Narrow" panose="020B0606020202030204" pitchFamily="34" charset="0"/>
              </a:rPr>
              <a:t>Hard drives</a:t>
            </a:r>
          </a:p>
          <a:p>
            <a:r>
              <a:rPr lang="en-US" sz="4000" dirty="0" err="1" smtClean="0">
                <a:latin typeface="Arial Narrow" panose="020B0606020202030204" pitchFamily="34" charset="0"/>
              </a:rPr>
              <a:t>BlueTooth</a:t>
            </a:r>
            <a:endParaRPr lang="en-US" sz="4000" dirty="0" smtClean="0">
              <a:latin typeface="Arial Narrow" panose="020B0606020202030204" pitchFamily="34" charset="0"/>
            </a:endParaRPr>
          </a:p>
          <a:p>
            <a:r>
              <a:rPr lang="en-US" sz="4000" dirty="0" smtClean="0">
                <a:latin typeface="Arial Narrow" panose="020B0606020202030204" pitchFamily="34" charset="0"/>
              </a:rPr>
              <a:t>CDs and DVDs</a:t>
            </a:r>
          </a:p>
          <a:p>
            <a:r>
              <a:rPr lang="en-US" sz="4000" dirty="0" smtClean="0">
                <a:latin typeface="Arial Narrow" panose="020B0606020202030204" pitchFamily="34" charset="0"/>
              </a:rPr>
              <a:t>SMS / Messaging (as an attachment)</a:t>
            </a:r>
            <a:endParaRPr lang="en-US" sz="4000" dirty="0">
              <a:latin typeface="Arial Narrow" panose="020B0606020202030204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384" y="1905000"/>
            <a:ext cx="2170168" cy="301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25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Websites and Blogs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Narrow" panose="020B0606020202030204" pitchFamily="34" charset="0"/>
              </a:rPr>
              <a:t>Have a website or blog with the materials you want to share and have it well-organized by topic and language so materials are easy to locate.</a:t>
            </a:r>
          </a:p>
          <a:p>
            <a:r>
              <a:rPr lang="en-US" sz="3600" dirty="0" smtClean="0">
                <a:latin typeface="Arial Narrow" panose="020B0606020202030204" pitchFamily="34" charset="0"/>
              </a:rPr>
              <a:t>Also have a “Search” box</a:t>
            </a:r>
          </a:p>
          <a:p>
            <a:r>
              <a:rPr lang="en-US" sz="3600" dirty="0" smtClean="0">
                <a:latin typeface="Arial Narrow" panose="020B0606020202030204" pitchFamily="34" charset="0"/>
              </a:rPr>
              <a:t>Publicize it among the people you want to reach</a:t>
            </a:r>
          </a:p>
          <a:p>
            <a:r>
              <a:rPr lang="en-US" sz="3600" dirty="0" smtClean="0">
                <a:latin typeface="Arial Narrow" panose="020B0606020202030204" pitchFamily="34" charset="0"/>
              </a:rPr>
              <a:t>Do search engine optimization</a:t>
            </a:r>
            <a:endParaRPr lang="en-US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427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DropBox</a:t>
            </a:r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Sharing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>
                <a:latin typeface="Arial Narrow" panose="020B0606020202030204" pitchFamily="34" charset="0"/>
              </a:rPr>
              <a:t>In higher bandwidth areas with affordable mobile Internet</a:t>
            </a:r>
          </a:p>
          <a:p>
            <a:r>
              <a:rPr lang="en-US" sz="4000" dirty="0" smtClean="0">
                <a:latin typeface="Arial Narrow" panose="020B0606020202030204" pitchFamily="34" charset="0"/>
              </a:rPr>
              <a:t>Give people a log-in, and share files, Ok for limited audiences.</a:t>
            </a:r>
          </a:p>
          <a:p>
            <a:r>
              <a:rPr lang="en-US" sz="4000" dirty="0" smtClean="0">
                <a:latin typeface="Arial Narrow" panose="020B0606020202030204" pitchFamily="34" charset="0"/>
              </a:rPr>
              <a:t>Dropbox, OneDrive, Google Drive, Spider Oak, Box</a:t>
            </a:r>
            <a:endParaRPr lang="en-US" sz="4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45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Sending Very Large Files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386072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latin typeface="Arial Narrow" panose="020B0606020202030204" pitchFamily="34" charset="0"/>
              </a:rPr>
              <a:t>MediaFire</a:t>
            </a:r>
            <a:endParaRPr lang="en-US" sz="3600" dirty="0" smtClean="0">
              <a:latin typeface="Arial Narrow" panose="020B0606020202030204" pitchFamily="34" charset="0"/>
            </a:endParaRPr>
          </a:p>
          <a:p>
            <a:r>
              <a:rPr lang="en-US" sz="3600" dirty="0" err="1" smtClean="0">
                <a:latin typeface="Arial Narrow" panose="020B0606020202030204" pitchFamily="34" charset="0"/>
              </a:rPr>
              <a:t>SendAnyWhere</a:t>
            </a:r>
            <a:endParaRPr lang="en-US" sz="3600" dirty="0" smtClean="0">
              <a:latin typeface="Arial Narrow" panose="020B0606020202030204" pitchFamily="34" charset="0"/>
            </a:endParaRPr>
          </a:p>
          <a:p>
            <a:r>
              <a:rPr lang="en-US" sz="3600" dirty="0" smtClean="0">
                <a:latin typeface="Arial Narrow" panose="020B0606020202030204" pitchFamily="34" charset="0"/>
              </a:rPr>
              <a:t>Google Drive</a:t>
            </a:r>
          </a:p>
          <a:p>
            <a:r>
              <a:rPr lang="en-US" sz="3600" dirty="0" smtClean="0">
                <a:latin typeface="Arial Narrow" panose="020B0606020202030204" pitchFamily="34" charset="0"/>
              </a:rPr>
              <a:t>WeTransfer</a:t>
            </a:r>
          </a:p>
          <a:p>
            <a:r>
              <a:rPr lang="en-US" sz="3600" dirty="0" err="1" smtClean="0">
                <a:latin typeface="Arial Narrow" panose="020B0606020202030204" pitchFamily="34" charset="0"/>
              </a:rPr>
              <a:t>Resilio</a:t>
            </a:r>
            <a:r>
              <a:rPr lang="en-US" sz="3600" dirty="0" smtClean="0">
                <a:latin typeface="Arial Narrow" panose="020B0606020202030204" pitchFamily="34" charset="0"/>
              </a:rPr>
              <a:t> Sync (formerly </a:t>
            </a:r>
            <a:r>
              <a:rPr lang="en-US" sz="3600" dirty="0" err="1" smtClean="0">
                <a:latin typeface="Arial Narrow" panose="020B0606020202030204" pitchFamily="34" charset="0"/>
              </a:rPr>
              <a:t>BitTorrent</a:t>
            </a:r>
            <a:r>
              <a:rPr lang="en-US" sz="3600" dirty="0" smtClean="0">
                <a:latin typeface="Arial Narrow" panose="020B0606020202030204" pitchFamily="34" charset="0"/>
              </a:rPr>
              <a:t> Sync)</a:t>
            </a:r>
            <a:endParaRPr lang="en-US" sz="3600" dirty="0">
              <a:latin typeface="Arial Narrow" panose="020B0606020202030204" pitchFamily="34" charset="0"/>
            </a:endParaRPr>
          </a:p>
          <a:p>
            <a:r>
              <a:rPr lang="en-US" sz="3600" dirty="0" smtClean="0">
                <a:latin typeface="Arial Narrow" panose="020B0606020202030204" pitchFamily="34" charset="0"/>
              </a:rPr>
              <a:t>Use 7-Zip to compress files</a:t>
            </a:r>
            <a:endParaRPr lang="en-US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266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SFTP In The Cloud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Narrow" panose="020B0606020202030204" pitchFamily="34" charset="0"/>
              </a:rPr>
              <a:t>SFTP = Secure File Transfer Protocol</a:t>
            </a:r>
          </a:p>
          <a:p>
            <a:r>
              <a:rPr lang="en-US" sz="3600" dirty="0" smtClean="0">
                <a:latin typeface="Arial Narrow" panose="020B0606020202030204" pitchFamily="34" charset="0"/>
              </a:rPr>
              <a:t>DriveHQ.com account you get 1GB free and that can hold a lot of text or audio files.</a:t>
            </a:r>
          </a:p>
          <a:p>
            <a:r>
              <a:rPr lang="en-US" sz="3600" dirty="0" smtClean="0">
                <a:latin typeface="Arial Narrow" panose="020B0606020202030204" pitchFamily="34" charset="0"/>
              </a:rPr>
              <a:t>Give people the log-on and they can download say using FileZilla</a:t>
            </a:r>
            <a:endParaRPr lang="en-US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746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Pastorbox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218" y="2206752"/>
            <a:ext cx="3838222" cy="3778250"/>
          </a:xfrm>
        </p:spPr>
      </p:pic>
      <p:sp>
        <p:nvSpPr>
          <p:cNvPr id="5" name="TextBox 4"/>
          <p:cNvSpPr txBox="1"/>
          <p:nvPr/>
        </p:nvSpPr>
        <p:spPr>
          <a:xfrm>
            <a:off x="5733288" y="2331720"/>
            <a:ext cx="57713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Narrow" panose="020B0606020202030204" pitchFamily="34" charset="0"/>
              </a:rPr>
              <a:t>A  rugged wireless hotspot that shares training materials in remote locations.</a:t>
            </a:r>
            <a:endParaRPr lang="en-US" sz="4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071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1" y="624110"/>
            <a:ext cx="8990012" cy="128089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4872" y="2133600"/>
            <a:ext cx="9099740" cy="4303776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latin typeface="Arial Narrow" panose="020B0606020202030204" pitchFamily="34" charset="0"/>
              </a:rPr>
              <a:t>Venerable but useful, can be passed along</a:t>
            </a:r>
          </a:p>
          <a:p>
            <a:r>
              <a:rPr lang="en-US" sz="4000" dirty="0" smtClean="0">
                <a:latin typeface="Arial Narrow" panose="020B0606020202030204" pitchFamily="34" charset="0"/>
              </a:rPr>
              <a:t>Attachments &lt; 5MB</a:t>
            </a:r>
          </a:p>
          <a:p>
            <a:r>
              <a:rPr lang="en-US" sz="4000" dirty="0" smtClean="0">
                <a:latin typeface="Arial Narrow" panose="020B0606020202030204" pitchFamily="34" charset="0"/>
              </a:rPr>
              <a:t>Email groups</a:t>
            </a:r>
          </a:p>
          <a:p>
            <a:r>
              <a:rPr lang="en-US" sz="4000" dirty="0" smtClean="0">
                <a:latin typeface="Arial Narrow" panose="020B0606020202030204" pitchFamily="34" charset="0"/>
              </a:rPr>
              <a:t>Lists</a:t>
            </a:r>
          </a:p>
          <a:p>
            <a:r>
              <a:rPr lang="en-US" sz="4000" dirty="0" err="1" smtClean="0">
                <a:latin typeface="Arial Narrow" panose="020B0606020202030204" pitchFamily="34" charset="0"/>
              </a:rPr>
              <a:t>Autoresponders</a:t>
            </a:r>
            <a:endParaRPr lang="en-US" sz="4000" dirty="0" smtClean="0">
              <a:latin typeface="Arial Narrow" panose="020B0606020202030204" pitchFamily="34" charset="0"/>
            </a:endParaRPr>
          </a:p>
          <a:p>
            <a:r>
              <a:rPr lang="en-US" sz="4000" dirty="0" smtClean="0">
                <a:latin typeface="Arial Narrow" panose="020B0606020202030204" pitchFamily="34" charset="0"/>
              </a:rPr>
              <a:t>HTML vs. Plain </a:t>
            </a:r>
            <a:r>
              <a:rPr lang="en-US" sz="4000" dirty="0">
                <a:latin typeface="Arial Narrow" panose="020B0606020202030204" pitchFamily="34" charset="0"/>
              </a:rPr>
              <a:t>T</a:t>
            </a:r>
            <a:r>
              <a:rPr lang="en-US" sz="4000" dirty="0" smtClean="0">
                <a:latin typeface="Arial Narrow" panose="020B0606020202030204" pitchFamily="34" charset="0"/>
              </a:rPr>
              <a:t>ext</a:t>
            </a:r>
            <a:endParaRPr lang="en-US" sz="4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495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Email </a:t>
            </a:r>
            <a:r>
              <a:rPr lang="en-US" sz="5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Autoresponders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 Narrow" panose="020B0606020202030204" pitchFamily="34" charset="0"/>
              </a:rPr>
              <a:t>I use Olam email </a:t>
            </a:r>
            <a:r>
              <a:rPr lang="en-US" sz="4000" dirty="0" err="1" smtClean="0">
                <a:latin typeface="Arial Narrow" panose="020B0606020202030204" pitchFamily="34" charset="0"/>
              </a:rPr>
              <a:t>autorepsonder</a:t>
            </a:r>
            <a:r>
              <a:rPr lang="en-US" sz="4000" dirty="0" smtClean="0">
                <a:latin typeface="Arial Narrow" panose="020B0606020202030204" pitchFamily="34" charset="0"/>
              </a:rPr>
              <a:t> (free) to send out daily devotionals, email courses and </a:t>
            </a:r>
            <a:r>
              <a:rPr lang="en-US" sz="4000" dirty="0" err="1" smtClean="0">
                <a:latin typeface="Arial Narrow" panose="020B0606020202030204" pitchFamily="34" charset="0"/>
              </a:rPr>
              <a:t>ebooks</a:t>
            </a:r>
            <a:r>
              <a:rPr lang="en-US" sz="4000" dirty="0" smtClean="0">
                <a:latin typeface="Arial Narrow" panose="020B0606020202030204" pitchFamily="34" charset="0"/>
              </a:rPr>
              <a:t> to those who sign up</a:t>
            </a:r>
          </a:p>
          <a:p>
            <a:r>
              <a:rPr lang="en-US" sz="4000" dirty="0" smtClean="0">
                <a:latin typeface="Arial Narrow" panose="020B0606020202030204" pitchFamily="34" charset="0"/>
              </a:rPr>
              <a:t>Over 5000 receive </a:t>
            </a:r>
            <a:r>
              <a:rPr lang="en-US" sz="4000" dirty="0" err="1" smtClean="0">
                <a:latin typeface="Arial Narrow" panose="020B0606020202030204" pitchFamily="34" charset="0"/>
              </a:rPr>
              <a:t>ebooks</a:t>
            </a:r>
            <a:r>
              <a:rPr lang="en-US" sz="4000" dirty="0" smtClean="0">
                <a:latin typeface="Arial Narrow" panose="020B0606020202030204" pitchFamily="34" charset="0"/>
              </a:rPr>
              <a:t> this way</a:t>
            </a:r>
          </a:p>
          <a:p>
            <a:r>
              <a:rPr lang="en-US" sz="4000" dirty="0" smtClean="0">
                <a:latin typeface="Arial Narrow" panose="020B0606020202030204" pitchFamily="34" charset="0"/>
              </a:rPr>
              <a:t>Over 4500 do a prayer course!</a:t>
            </a:r>
            <a:endParaRPr lang="en-US" sz="4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65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</a:rPr>
              <a:t>Why?</a:t>
            </a:r>
            <a:endParaRPr lang="en-US" sz="5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7374" y="2133600"/>
            <a:ext cx="9602788" cy="377762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 Narrow" panose="020B0606020202030204" pitchFamily="34" charset="0"/>
              </a:rPr>
              <a:t>70%+ of pastors have no formal training</a:t>
            </a:r>
          </a:p>
          <a:p>
            <a:r>
              <a:rPr lang="en-US" sz="4000" dirty="0" smtClean="0">
                <a:latin typeface="Arial Narrow" panose="020B0606020202030204" pitchFamily="34" charset="0"/>
              </a:rPr>
              <a:t>Your resources could help them a lot</a:t>
            </a:r>
          </a:p>
          <a:p>
            <a:r>
              <a:rPr lang="en-US" sz="4000" dirty="0" smtClean="0">
                <a:latin typeface="Arial Narrow" panose="020B0606020202030204" pitchFamily="34" charset="0"/>
              </a:rPr>
              <a:t>The resources need to be free of charge</a:t>
            </a:r>
          </a:p>
          <a:p>
            <a:r>
              <a:rPr lang="en-US" sz="4000" dirty="0" smtClean="0">
                <a:latin typeface="Arial Narrow" panose="020B0606020202030204" pitchFamily="34" charset="0"/>
              </a:rPr>
              <a:t>They need to easy to access</a:t>
            </a:r>
          </a:p>
          <a:p>
            <a:r>
              <a:rPr lang="en-US" sz="4000" dirty="0" smtClean="0">
                <a:latin typeface="Arial Narrow" panose="020B0606020202030204" pitchFamily="34" charset="0"/>
              </a:rPr>
              <a:t>They need to be appropriate</a:t>
            </a:r>
            <a:endParaRPr lang="en-US" sz="4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043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Media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 Narrow" panose="020B0606020202030204" pitchFamily="34" charset="0"/>
              </a:rPr>
              <a:t>Secret Social Media Groups</a:t>
            </a:r>
          </a:p>
          <a:p>
            <a:r>
              <a:rPr lang="en-US" sz="4000" dirty="0" smtClean="0">
                <a:latin typeface="Arial Narrow" panose="020B0606020202030204" pitchFamily="34" charset="0"/>
              </a:rPr>
              <a:t>Attachments to WhatsApp messages</a:t>
            </a:r>
          </a:p>
          <a:p>
            <a:r>
              <a:rPr lang="en-US" sz="4000" dirty="0" smtClean="0">
                <a:latin typeface="Arial Narrow" panose="020B0606020202030204" pitchFamily="34" charset="0"/>
              </a:rPr>
              <a:t>Use Social Media to publicize the download URL and publicize the benefits</a:t>
            </a:r>
          </a:p>
          <a:p>
            <a:r>
              <a:rPr lang="en-US" sz="4000" dirty="0" smtClean="0">
                <a:latin typeface="Arial Narrow" panose="020B0606020202030204" pitchFamily="34" charset="0"/>
              </a:rPr>
              <a:t>Create networks of influence.</a:t>
            </a:r>
            <a:endParaRPr lang="en-US" sz="4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194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 Narrow" panose="020B0606020202030204" pitchFamily="34" charset="0"/>
              </a:rPr>
              <a:t>Small brochures and tracts that can be easily photocopied / printed and handed out.</a:t>
            </a:r>
          </a:p>
          <a:p>
            <a:r>
              <a:rPr lang="en-US" sz="4000" dirty="0" smtClean="0">
                <a:latin typeface="Arial Narrow" panose="020B0606020202030204" pitchFamily="34" charset="0"/>
              </a:rPr>
              <a:t>Book distribution &amp; Print On Demand</a:t>
            </a:r>
          </a:p>
          <a:p>
            <a:r>
              <a:rPr lang="en-US" sz="4000" dirty="0" smtClean="0">
                <a:latin typeface="Arial Narrow" panose="020B0606020202030204" pitchFamily="34" charset="0"/>
              </a:rPr>
              <a:t>Christian radio stations</a:t>
            </a:r>
          </a:p>
          <a:p>
            <a:r>
              <a:rPr lang="en-US" sz="4000" dirty="0" smtClean="0">
                <a:latin typeface="Arial Narrow" panose="020B0606020202030204" pitchFamily="34" charset="0"/>
              </a:rPr>
              <a:t>Satellite TV, Christian TV</a:t>
            </a:r>
            <a:endParaRPr lang="en-US" sz="4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62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Helping People Find Your Material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9435148" cy="447751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Narrow" panose="020B0606020202030204" pitchFamily="34" charset="0"/>
              </a:rPr>
              <a:t>Research Where They Go To Find Things</a:t>
            </a:r>
          </a:p>
          <a:p>
            <a:r>
              <a:rPr lang="en-US" sz="3600" dirty="0" smtClean="0">
                <a:latin typeface="Arial Narrow" panose="020B0606020202030204" pitchFamily="34" charset="0"/>
              </a:rPr>
              <a:t>Have Good Titles and Descriptions</a:t>
            </a:r>
          </a:p>
          <a:p>
            <a:r>
              <a:rPr lang="en-US" sz="3600" dirty="0" smtClean="0">
                <a:latin typeface="Arial Narrow" panose="020B0606020202030204" pitchFamily="34" charset="0"/>
              </a:rPr>
              <a:t>Search Engine Optimization</a:t>
            </a:r>
          </a:p>
          <a:p>
            <a:r>
              <a:rPr lang="en-US" sz="3600" dirty="0" smtClean="0">
                <a:latin typeface="Arial Narrow" panose="020B0606020202030204" pitchFamily="34" charset="0"/>
              </a:rPr>
              <a:t>Distribute Through Large Church &amp; Mission Networks</a:t>
            </a:r>
          </a:p>
          <a:p>
            <a:r>
              <a:rPr lang="en-US" sz="3600" dirty="0" smtClean="0">
                <a:latin typeface="Arial Narrow" panose="020B0606020202030204" pitchFamily="34" charset="0"/>
              </a:rPr>
              <a:t>Tagging and Meta-Tagging </a:t>
            </a:r>
            <a:r>
              <a:rPr lang="en-US" sz="3600" dirty="0" err="1" smtClean="0">
                <a:latin typeface="Arial Narrow" panose="020B0606020202030204" pitchFamily="34" charset="0"/>
              </a:rPr>
              <a:t>e.g</a:t>
            </a:r>
            <a:r>
              <a:rPr lang="en-US" sz="3600" dirty="0" smtClean="0">
                <a:latin typeface="Arial Narrow" panose="020B0606020202030204" pitchFamily="34" charset="0"/>
              </a:rPr>
              <a:t> for MP3 files</a:t>
            </a:r>
          </a:p>
          <a:p>
            <a:r>
              <a:rPr lang="en-US" sz="3600" dirty="0" smtClean="0">
                <a:latin typeface="Arial Narrow" panose="020B0606020202030204" pitchFamily="34" charset="0"/>
              </a:rPr>
              <a:t>Social Media, E-Groups, Forums, </a:t>
            </a:r>
            <a:r>
              <a:rPr lang="en-US" sz="3600" dirty="0" err="1" smtClean="0">
                <a:latin typeface="Arial Narrow" panose="020B0606020202030204" pitchFamily="34" charset="0"/>
              </a:rPr>
              <a:t>Reddit</a:t>
            </a:r>
            <a:r>
              <a:rPr lang="en-US" sz="3600" dirty="0" smtClean="0">
                <a:latin typeface="Arial Narrow" panose="020B0606020202030204" pitchFamily="34" charset="0"/>
              </a:rPr>
              <a:t> </a:t>
            </a:r>
            <a:r>
              <a:rPr lang="en-US" sz="3600" dirty="0" err="1" smtClean="0">
                <a:latin typeface="Arial Narrow" panose="020B0606020202030204" pitchFamily="34" charset="0"/>
              </a:rPr>
              <a:t>etc</a:t>
            </a:r>
            <a:endParaRPr lang="en-US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357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Word Of Mouth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 Narrow" panose="020B0606020202030204" pitchFamily="34" charset="0"/>
              </a:rPr>
              <a:t>Quality Drives Quantity</a:t>
            </a:r>
          </a:p>
          <a:p>
            <a:r>
              <a:rPr lang="en-US" sz="3600" dirty="0" smtClean="0">
                <a:latin typeface="Arial Narrow" panose="020B0606020202030204" pitchFamily="34" charset="0"/>
              </a:rPr>
              <a:t>Make It Easy To Share &amp; Pass Around</a:t>
            </a:r>
          </a:p>
          <a:p>
            <a:r>
              <a:rPr lang="en-US" sz="3600" dirty="0" smtClean="0">
                <a:latin typeface="Arial Narrow" panose="020B0606020202030204" pitchFamily="34" charset="0"/>
              </a:rPr>
              <a:t>Does It Meet A Felt Need?</a:t>
            </a:r>
          </a:p>
          <a:p>
            <a:r>
              <a:rPr lang="en-US" sz="3600" dirty="0" smtClean="0">
                <a:latin typeface="Arial Narrow" panose="020B0606020202030204" pitchFamily="34" charset="0"/>
              </a:rPr>
              <a:t>Does It Feel Useful?</a:t>
            </a:r>
          </a:p>
          <a:p>
            <a:r>
              <a:rPr lang="en-US" sz="3600" dirty="0" smtClean="0">
                <a:latin typeface="Arial Narrow" panose="020B0606020202030204" pitchFamily="34" charset="0"/>
              </a:rPr>
              <a:t>Does It Create Buzz?</a:t>
            </a:r>
            <a:endParaRPr lang="en-US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593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Security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9112" y="1783080"/>
            <a:ext cx="9465500" cy="4855464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smtClean="0">
                <a:latin typeface="Arial Narrow" panose="020B0606020202030204" pitchFamily="34" charset="0"/>
              </a:rPr>
              <a:t>No distribution method is 100% </a:t>
            </a:r>
            <a:r>
              <a:rPr lang="en-US" sz="4000" dirty="0" smtClean="0">
                <a:latin typeface="Arial Narrow" panose="020B0606020202030204" pitchFamily="34" charset="0"/>
              </a:rPr>
              <a:t>secure</a:t>
            </a:r>
          </a:p>
          <a:p>
            <a:r>
              <a:rPr lang="en-US" sz="4000" dirty="0" smtClean="0">
                <a:latin typeface="Arial Narrow" panose="020B0606020202030204" pitchFamily="34" charset="0"/>
              </a:rPr>
              <a:t>Main concern of “enemies” is political material</a:t>
            </a:r>
          </a:p>
          <a:p>
            <a:r>
              <a:rPr lang="en-US" sz="4000" dirty="0">
                <a:latin typeface="Arial Narrow" panose="020B0606020202030204" pitchFamily="34" charset="0"/>
              </a:rPr>
              <a:t>S</a:t>
            </a:r>
            <a:r>
              <a:rPr lang="en-US" sz="4000" dirty="0" smtClean="0">
                <a:latin typeface="Arial Narrow" panose="020B0606020202030204" pitchFamily="34" charset="0"/>
              </a:rPr>
              <a:t>ervers in Germany, Norway etc. are more secure</a:t>
            </a:r>
            <a:endParaRPr lang="en-US" sz="4000" dirty="0" smtClean="0">
              <a:latin typeface="Arial Narrow" panose="020B0606020202030204" pitchFamily="34" charset="0"/>
            </a:endParaRPr>
          </a:p>
          <a:p>
            <a:r>
              <a:rPr lang="en-US" sz="4000" dirty="0" smtClean="0">
                <a:latin typeface="Arial Narrow" panose="020B0606020202030204" pitchFamily="34" charset="0"/>
              </a:rPr>
              <a:t>Device-to-Device is best (not via Internet</a:t>
            </a:r>
            <a:r>
              <a:rPr lang="en-US" sz="4000" dirty="0" smtClean="0">
                <a:latin typeface="Arial Narrow" panose="020B0606020202030204" pitchFamily="34" charset="0"/>
              </a:rPr>
              <a:t>)</a:t>
            </a:r>
          </a:p>
          <a:p>
            <a:r>
              <a:rPr lang="en-US" sz="4000" dirty="0" smtClean="0">
                <a:latin typeface="Arial Narrow" panose="020B0606020202030204" pitchFamily="34" charset="0"/>
              </a:rPr>
              <a:t>Using a VPN means you are less likely to be throttled when sending large files to others.</a:t>
            </a:r>
            <a:endParaRPr lang="en-US" sz="4000" dirty="0" smtClean="0">
              <a:latin typeface="Arial Narrow" panose="020B0606020202030204" pitchFamily="34" charset="0"/>
            </a:endParaRPr>
          </a:p>
          <a:p>
            <a:r>
              <a:rPr lang="en-US" sz="4000" dirty="0">
                <a:latin typeface="Arial Narrow" panose="020B0606020202030204" pitchFamily="34" charset="0"/>
              </a:rPr>
              <a:t>E</a:t>
            </a:r>
            <a:r>
              <a:rPr lang="en-US" sz="4000" dirty="0" smtClean="0">
                <a:latin typeface="Arial Narrow" panose="020B0606020202030204" pitchFamily="34" charset="0"/>
              </a:rPr>
              <a:t>ncrypted </a:t>
            </a:r>
            <a:r>
              <a:rPr lang="en-US" sz="4000" dirty="0" smtClean="0">
                <a:latin typeface="Arial Narrow" panose="020B0606020202030204" pitchFamily="34" charset="0"/>
              </a:rPr>
              <a:t>files and hidden </a:t>
            </a:r>
            <a:r>
              <a:rPr lang="en-US" sz="4000" dirty="0" smtClean="0">
                <a:latin typeface="Arial Narrow" panose="020B0606020202030204" pitchFamily="34" charset="0"/>
              </a:rPr>
              <a:t>partitions may help</a:t>
            </a:r>
            <a:endParaRPr lang="en-US" sz="4000" dirty="0">
              <a:latin typeface="Arial Narrow" panose="020B0606020202030204" pitchFamily="34" charset="0"/>
            </a:endParaRPr>
          </a:p>
          <a:p>
            <a:r>
              <a:rPr lang="en-US" sz="4000" dirty="0" err="1" smtClean="0">
                <a:latin typeface="Arial Narrow" panose="020B0606020202030204" pitchFamily="34" charset="0"/>
              </a:rPr>
              <a:t>VeraCrypt</a:t>
            </a:r>
            <a:r>
              <a:rPr lang="en-US" sz="4000" dirty="0" smtClean="0">
                <a:latin typeface="Arial Narrow" panose="020B0606020202030204" pitchFamily="34" charset="0"/>
              </a:rPr>
              <a:t> can create hidden partitions</a:t>
            </a:r>
            <a:endParaRPr lang="en-US" sz="4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114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Secure Messaging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3160" y="1804416"/>
            <a:ext cx="9081452" cy="486156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 Narrow" panose="020B0606020202030204" pitchFamily="34" charset="0"/>
              </a:rPr>
              <a:t>Signal</a:t>
            </a:r>
          </a:p>
          <a:p>
            <a:r>
              <a:rPr lang="en-US" sz="3600" dirty="0" err="1" smtClean="0">
                <a:latin typeface="Arial Narrow" panose="020B0606020202030204" pitchFamily="34" charset="0"/>
              </a:rPr>
              <a:t>Threema</a:t>
            </a:r>
            <a:endParaRPr lang="en-US" sz="3600" dirty="0" smtClean="0">
              <a:latin typeface="Arial Narrow" panose="020B0606020202030204" pitchFamily="34" charset="0"/>
            </a:endParaRPr>
          </a:p>
          <a:p>
            <a:r>
              <a:rPr lang="en-US" sz="3600" dirty="0" smtClean="0">
                <a:latin typeface="Arial Narrow" panose="020B0606020202030204" pitchFamily="34" charset="0"/>
              </a:rPr>
              <a:t>Telegram</a:t>
            </a:r>
          </a:p>
          <a:p>
            <a:r>
              <a:rPr lang="en-US" sz="3600" dirty="0" smtClean="0">
                <a:latin typeface="Arial Narrow" panose="020B0606020202030204" pitchFamily="34" charset="0"/>
              </a:rPr>
              <a:t>WhatsApp</a:t>
            </a:r>
          </a:p>
          <a:p>
            <a:r>
              <a:rPr lang="en-US" sz="3600" dirty="0" smtClean="0">
                <a:latin typeface="Arial Narrow" panose="020B0606020202030204" pitchFamily="34" charset="0"/>
              </a:rPr>
              <a:t>Pidgin with Paranoia plug-in</a:t>
            </a:r>
            <a:endParaRPr lang="en-US" sz="3600" dirty="0" smtClean="0">
              <a:latin typeface="Arial Narrow" panose="020B0606020202030204" pitchFamily="34" charset="0"/>
            </a:endParaRPr>
          </a:p>
          <a:p>
            <a:r>
              <a:rPr lang="en-US" sz="3600" dirty="0" smtClean="0">
                <a:latin typeface="Arial Narrow" panose="020B0606020202030204" pitchFamily="34" charset="0"/>
              </a:rPr>
              <a:t>Viber</a:t>
            </a:r>
          </a:p>
          <a:p>
            <a:r>
              <a:rPr lang="en-US" sz="3600" dirty="0" smtClean="0">
                <a:latin typeface="Arial Narrow" panose="020B0606020202030204" pitchFamily="34" charset="0"/>
              </a:rPr>
              <a:t>Messenger</a:t>
            </a:r>
            <a:endParaRPr lang="en-US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7555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234" y="137161"/>
            <a:ext cx="4507832" cy="2569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06624" y="2523744"/>
            <a:ext cx="90525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 Narrow" panose="020B0606020202030204" pitchFamily="34" charset="0"/>
                <a:hlinkClick r:id="rId3"/>
              </a:rPr>
              <a:t>www.Cybermissions.org</a:t>
            </a:r>
            <a:r>
              <a:rPr lang="en-US" sz="5400" dirty="0" smtClean="0">
                <a:latin typeface="Arial Narrow" panose="020B0606020202030204" pitchFamily="34" charset="0"/>
              </a:rPr>
              <a:t/>
            </a:r>
            <a:br>
              <a:rPr lang="en-US" sz="5400" dirty="0" smtClean="0">
                <a:latin typeface="Arial Narrow" panose="020B0606020202030204" pitchFamily="34" charset="0"/>
              </a:rPr>
            </a:br>
            <a:endParaRPr lang="en-US" sz="5400" dirty="0" smtClean="0">
              <a:latin typeface="Arial Narrow" panose="020B0606020202030204" pitchFamily="34" charset="0"/>
            </a:endParaRPr>
          </a:p>
          <a:p>
            <a:r>
              <a:rPr lang="en-US" sz="5400" dirty="0" smtClean="0">
                <a:latin typeface="Arial Narrow" panose="020B0606020202030204" pitchFamily="34" charset="0"/>
                <a:hlinkClick r:id="rId4"/>
              </a:rPr>
              <a:t>johned@Cybermissions.org</a:t>
            </a:r>
            <a:endParaRPr lang="en-US" sz="5400" dirty="0" smtClean="0">
              <a:latin typeface="Arial Narrow" panose="020B0606020202030204" pitchFamily="34" charset="0"/>
            </a:endParaRPr>
          </a:p>
          <a:p>
            <a:endParaRPr lang="en-US" sz="5400" dirty="0">
              <a:latin typeface="Arial Narrow" panose="020B0606020202030204" pitchFamily="34" charset="0"/>
            </a:endParaRPr>
          </a:p>
          <a:p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Twitter: @Cybermissions </a:t>
            </a:r>
            <a:endParaRPr lang="en-US" sz="540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0416" y="566928"/>
            <a:ext cx="3858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John Edmiston</a:t>
            </a:r>
            <a:endParaRPr lang="en-US" sz="4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36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7712" y="259080"/>
            <a:ext cx="9592056" cy="6498336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 Narrow" panose="020B0606020202030204" pitchFamily="34" charset="0"/>
              </a:rPr>
              <a:t>Hello, I'm Racheal I really take this opportunity to thank you for the prayer courses you have always sent me. At first I was depressed and I felt God was far from me however, on reading the prayer courses from #1 to #23 I </a:t>
            </a:r>
            <a:r>
              <a:rPr lang="en-US" sz="3200" dirty="0" err="1">
                <a:latin typeface="Arial Narrow" panose="020B0606020202030204" pitchFamily="34" charset="0"/>
              </a:rPr>
              <a:t>realised</a:t>
            </a:r>
            <a:r>
              <a:rPr lang="en-US" sz="3200" dirty="0">
                <a:latin typeface="Arial Narrow" panose="020B0606020202030204" pitchFamily="34" charset="0"/>
              </a:rPr>
              <a:t> that I needed to focus on God more and guess what....the Lord is doing wonders in my life. I used not to smile but now I smile a lot and colleagues wonder what's happening in my life, last month I was rewarded as the best employee in my company, I have started sharing the good news freely, and I have </a:t>
            </a:r>
            <a:r>
              <a:rPr lang="en-US" sz="3200" dirty="0" err="1">
                <a:latin typeface="Arial Narrow" panose="020B0606020202030204" pitchFamily="34" charset="0"/>
              </a:rPr>
              <a:t>realised</a:t>
            </a:r>
            <a:r>
              <a:rPr lang="en-US" sz="3200" dirty="0">
                <a:latin typeface="Arial Narrow" panose="020B0606020202030204" pitchFamily="34" charset="0"/>
              </a:rPr>
              <a:t> that in my simple prayers I make God answers. The prayer course line is helping me so much. This foundation you started building in me is not a waste. I'm blessed to have joined. God bless you.</a:t>
            </a:r>
          </a:p>
        </p:txBody>
      </p:sp>
    </p:spTree>
    <p:extLst>
      <p:ext uri="{BB962C8B-B14F-4D97-AF65-F5344CB8AC3E}">
        <p14:creationId xmlns:p14="http://schemas.microsoft.com/office/powerpoint/2010/main" val="213400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872" y="166623"/>
            <a:ext cx="5138928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94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46888"/>
            <a:ext cx="6382512" cy="63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30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968" y="624110"/>
            <a:ext cx="10006583" cy="128089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Designing </a:t>
            </a:r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 For </a:t>
            </a:r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Overseas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3764" y="2069592"/>
            <a:ext cx="9602788" cy="4413504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Arial Narrow" panose="020B0606020202030204" pitchFamily="34" charset="0"/>
              </a:rPr>
              <a:t>Low cost</a:t>
            </a:r>
          </a:p>
          <a:p>
            <a:r>
              <a:rPr lang="en-US" sz="3600" dirty="0" smtClean="0">
                <a:latin typeface="Arial Narrow" panose="020B0606020202030204" pitchFamily="34" charset="0"/>
              </a:rPr>
              <a:t>Low bandwidth</a:t>
            </a:r>
          </a:p>
          <a:p>
            <a:r>
              <a:rPr lang="en-US" sz="3600" dirty="0" smtClean="0">
                <a:latin typeface="Arial Narrow" panose="020B0606020202030204" pitchFamily="34" charset="0"/>
              </a:rPr>
              <a:t>Free to distribute (Creative Commons)</a:t>
            </a:r>
          </a:p>
          <a:p>
            <a:r>
              <a:rPr lang="en-US" sz="3600" dirty="0" smtClean="0">
                <a:latin typeface="Arial Narrow" panose="020B0606020202030204" pitchFamily="34" charset="0"/>
              </a:rPr>
              <a:t>Not too Western, not political</a:t>
            </a:r>
          </a:p>
          <a:p>
            <a:r>
              <a:rPr lang="en-US" sz="3600" dirty="0" smtClean="0">
                <a:latin typeface="Arial Narrow" panose="020B0606020202030204" pitchFamily="34" charset="0"/>
              </a:rPr>
              <a:t>Theory + How-To (Step-by-Step)</a:t>
            </a:r>
          </a:p>
          <a:p>
            <a:r>
              <a:rPr lang="en-US" sz="3600" dirty="0" smtClean="0">
                <a:latin typeface="Arial Narrow" panose="020B0606020202030204" pitchFamily="34" charset="0"/>
              </a:rPr>
              <a:t>Bible-based as main authority</a:t>
            </a:r>
            <a:endParaRPr lang="en-US" sz="3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092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 Formats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7984" y="1740408"/>
            <a:ext cx="9346628" cy="4486656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>
                <a:latin typeface="Arial Narrow" panose="020B0606020202030204" pitchFamily="34" charset="0"/>
              </a:rPr>
              <a:t>Should be a format that they know how to download and open on their mobile phones, tablets and computers</a:t>
            </a:r>
          </a:p>
          <a:p>
            <a:r>
              <a:rPr lang="en-US" sz="4000" dirty="0" smtClean="0">
                <a:latin typeface="Arial Narrow" panose="020B0606020202030204" pitchFamily="34" charset="0"/>
              </a:rPr>
              <a:t>HTML, doc/x, PPT/x, txt, PDF, </a:t>
            </a:r>
            <a:r>
              <a:rPr lang="en-US" sz="4000" dirty="0" err="1" smtClean="0">
                <a:latin typeface="Arial Narrow" panose="020B0606020202030204" pitchFamily="34" charset="0"/>
              </a:rPr>
              <a:t>epub</a:t>
            </a:r>
            <a:r>
              <a:rPr lang="en-US" sz="4000" dirty="0" smtClean="0">
                <a:latin typeface="Arial Narrow" panose="020B0606020202030204" pitchFamily="34" charset="0"/>
              </a:rPr>
              <a:t>, </a:t>
            </a:r>
            <a:r>
              <a:rPr lang="en-US" sz="4000" dirty="0" err="1" smtClean="0">
                <a:latin typeface="Arial Narrow" panose="020B0606020202030204" pitchFamily="34" charset="0"/>
              </a:rPr>
              <a:t>mobi</a:t>
            </a:r>
            <a:r>
              <a:rPr lang="en-US" sz="4000" dirty="0" smtClean="0">
                <a:latin typeface="Arial Narrow" panose="020B0606020202030204" pitchFamily="34" charset="0"/>
              </a:rPr>
              <a:t> (Kindle), </a:t>
            </a:r>
            <a:r>
              <a:rPr lang="en-US" sz="4000" b="1" dirty="0" smtClean="0">
                <a:latin typeface="Arial Narrow" panose="020B0606020202030204" pitchFamily="34" charset="0"/>
              </a:rPr>
              <a:t>Audio: </a:t>
            </a:r>
            <a:r>
              <a:rPr lang="en-US" sz="4000" dirty="0" smtClean="0">
                <a:latin typeface="Arial Narrow" panose="020B0606020202030204" pitchFamily="34" charset="0"/>
              </a:rPr>
              <a:t>MP3, FLAC   </a:t>
            </a:r>
            <a:r>
              <a:rPr lang="en-US" sz="4000" b="1" dirty="0" smtClean="0">
                <a:latin typeface="Arial Narrow" panose="020B0606020202030204" pitchFamily="34" charset="0"/>
              </a:rPr>
              <a:t>Video: </a:t>
            </a:r>
            <a:r>
              <a:rPr lang="en-US" sz="4000" dirty="0" smtClean="0">
                <a:latin typeface="Arial Narrow" panose="020B0606020202030204" pitchFamily="34" charset="0"/>
              </a:rPr>
              <a:t>MP4, AVI,3GP, WMV</a:t>
            </a:r>
          </a:p>
          <a:p>
            <a:r>
              <a:rPr lang="en-US" sz="4000" dirty="0" smtClean="0">
                <a:latin typeface="Arial Narrow" panose="020B0606020202030204" pitchFamily="34" charset="0"/>
              </a:rPr>
              <a:t>Do not use weird formats that require a specific piece of software such as .pub (Microsoft Publisher)</a:t>
            </a:r>
            <a:endParaRPr lang="en-US" sz="4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341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13" y="624110"/>
            <a:ext cx="9236900" cy="1280890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Ebooks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3704" y="2133600"/>
            <a:ext cx="9300908" cy="4596384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 Narrow" panose="020B0606020202030204" pitchFamily="34" charset="0"/>
              </a:rPr>
              <a:t>Back in the 1990’s everyone was on dial-up and bandwidth and time online mattered. People did not want to download 25 of my articles one-by-one, however I could put them all in an </a:t>
            </a:r>
            <a:r>
              <a:rPr lang="en-US" sz="3200" dirty="0" err="1">
                <a:latin typeface="Arial Narrow" panose="020B0606020202030204" pitchFamily="34" charset="0"/>
              </a:rPr>
              <a:t>ebook</a:t>
            </a:r>
            <a:r>
              <a:rPr lang="en-US" sz="3200" dirty="0">
                <a:latin typeface="Arial Narrow" panose="020B0606020202030204" pitchFamily="34" charset="0"/>
              </a:rPr>
              <a:t>, size 250KB, and they could download it in a minute or so.</a:t>
            </a:r>
          </a:p>
          <a:p>
            <a:r>
              <a:rPr lang="en-US" sz="3200" dirty="0">
                <a:latin typeface="Arial Narrow" panose="020B0606020202030204" pitchFamily="34" charset="0"/>
              </a:rPr>
              <a:t>This scenario has returned with mobile data in the developing world</a:t>
            </a:r>
          </a:p>
        </p:txBody>
      </p:sp>
    </p:spTree>
    <p:extLst>
      <p:ext uri="{BB962C8B-B14F-4D97-AF65-F5344CB8AC3E}">
        <p14:creationId xmlns:p14="http://schemas.microsoft.com/office/powerpoint/2010/main" val="4006663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Uses For </a:t>
            </a:r>
            <a:r>
              <a:rPr lang="en-US" sz="54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Ebooks</a:t>
            </a:r>
            <a:endParaRPr lang="en-US" sz="5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>
                <a:latin typeface="Arial Narrow" panose="020B0606020202030204" pitchFamily="34" charset="0"/>
              </a:rPr>
              <a:t>Church membership / services guide</a:t>
            </a:r>
          </a:p>
          <a:p>
            <a:r>
              <a:rPr lang="en-US" sz="4000" dirty="0">
                <a:latin typeface="Arial Narrow" panose="020B0606020202030204" pitchFamily="34" charset="0"/>
              </a:rPr>
              <a:t> Bible </a:t>
            </a:r>
            <a:r>
              <a:rPr lang="en-US" sz="4000" dirty="0" smtClean="0">
                <a:latin typeface="Arial Narrow" panose="020B0606020202030204" pitchFamily="34" charset="0"/>
              </a:rPr>
              <a:t>studies &amp; Bible teaching</a:t>
            </a:r>
            <a:endParaRPr lang="en-US" sz="4000" dirty="0">
              <a:latin typeface="Arial Narrow" panose="020B0606020202030204" pitchFamily="34" charset="0"/>
            </a:endParaRPr>
          </a:p>
          <a:p>
            <a:r>
              <a:rPr lang="en-US" sz="4000" dirty="0">
                <a:latin typeface="Arial Narrow" panose="020B0606020202030204" pitchFamily="34" charset="0"/>
              </a:rPr>
              <a:t> Sermon collections</a:t>
            </a:r>
          </a:p>
          <a:p>
            <a:r>
              <a:rPr lang="en-US" sz="4000" dirty="0">
                <a:latin typeface="Arial Narrow" panose="020B0606020202030204" pitchFamily="34" charset="0"/>
              </a:rPr>
              <a:t> Free textbooks for overseas</a:t>
            </a:r>
          </a:p>
          <a:p>
            <a:r>
              <a:rPr lang="en-US" sz="4000" dirty="0">
                <a:latin typeface="Arial Narrow" panose="020B0606020202030204" pitchFamily="34" charset="0"/>
              </a:rPr>
              <a:t> </a:t>
            </a:r>
            <a:r>
              <a:rPr lang="en-US" sz="4000" dirty="0" smtClean="0">
                <a:latin typeface="Arial Narrow" panose="020B0606020202030204" pitchFamily="34" charset="0"/>
              </a:rPr>
              <a:t>Testimonies, Devotionals, Christian Poetry</a:t>
            </a:r>
            <a:endParaRPr lang="en-US" sz="4000" dirty="0">
              <a:latin typeface="Arial Narrow" panose="020B060602020203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748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0121&quot;&gt;&lt;object type=&quot;3&quot; unique_id=&quot;10122&quot;&gt;&lt;property id=&quot;20148&quot; value=&quot;5&quot;/&gt;&lt;property id=&quot;20300&quot; value=&quot;Slide 1 - &amp;quot;How to Distribute&amp;quot;&quot;/&gt;&lt;property id=&quot;20307&quot; value=&quot;256&quot;/&gt;&lt;/object&gt;&lt;object type=&quot;3&quot; unique_id=&quot;10123&quot;&gt;&lt;property id=&quot;20148&quot; value=&quot;5&quot;/&gt;&lt;property id=&quot;20300&quot; value=&quot;Slide 6 - &amp;quot;Designing Content For Overseas&amp;quot;&quot;/&gt;&lt;property id=&quot;20307&quot; value=&quot;274&quot;/&gt;&lt;/object&gt;&lt;object type=&quot;3&quot; unique_id=&quot;10124&quot;&gt;&lt;property id=&quot;20148&quot; value=&quot;5&quot;/&gt;&lt;property id=&quot;20300&quot; value=&quot;Slide 12 - &amp;quot;Delivery Mechanisms&amp;quot;&quot;/&gt;&lt;property id=&quot;20307&quot; value=&quot;257&quot;/&gt;&lt;/object&gt;&lt;object type=&quot;3&quot; unique_id=&quot;10135&quot;&gt;&lt;property id=&quot;20148&quot; value=&quot;5&quot;/&gt;&lt;property id=&quot;20300&quot; value=&quot;Slide 19 - &amp;quot;Email Autoresponders&amp;quot;&quot;/&gt;&lt;property id=&quot;20307&quot; value=&quot;267&quot;/&gt;&lt;/object&gt;&lt;object type=&quot;3&quot; unique_id=&quot;10136&quot;&gt;&lt;property id=&quot;20148&quot; value=&quot;5&quot;/&gt;&lt;property id=&quot;20300&quot; value=&quot;Slide 20 - &amp;quot;Social Media&amp;quot;&quot;/&gt;&lt;property id=&quot;20307&quot; value=&quot;268&quot;/&gt;&lt;/object&gt;&lt;object type=&quot;3&quot; unique_id=&quot;10138&quot;&gt;&lt;property id=&quot;20148&quot; value=&quot;5&quot;/&gt;&lt;property id=&quot;20300&quot; value=&quot;Slide 24 - &amp;quot;Security&amp;quot;&quot;/&gt;&lt;property id=&quot;20307&quot; value=&quot;270&quot;/&gt;&lt;/object&gt;&lt;object type=&quot;3&quot; unique_id=&quot;10139&quot;&gt;&lt;property id=&quot;20148&quot; value=&quot;5&quot;/&gt;&lt;property id=&quot;20300&quot; value=&quot;Slide 22 - &amp;quot;Helping People Find Your Material&amp;quot;&quot;/&gt;&lt;property id=&quot;20307&quot; value=&quot;272&quot;/&gt;&lt;/object&gt;&lt;object type=&quot;3&quot; unique_id=&quot;10140&quot;&gt;&lt;property id=&quot;20148&quot; value=&quot;5&quot;/&gt;&lt;property id=&quot;20300&quot; value=&quot;Slide 23 - &amp;quot;Word Of Mouth&amp;quot;&quot;/&gt;&lt;property id=&quot;20307&quot; value=&quot;273&quot;/&gt;&lt;/object&gt;&lt;object type=&quot;3&quot; unique_id=&quot;10575&quot;&gt;&lt;property id=&quot;20148&quot; value=&quot;5&quot;/&gt;&lt;property id=&quot;20300&quot; value=&quot;Slide 2 - &amp;quot;Why?&amp;quot;&quot;/&gt;&lt;property id=&quot;20307&quot; value=&quot;276&quot;/&gt;&lt;/object&gt;&lt;object type=&quot;3&quot; unique_id=&quot;10576&quot;&gt;&lt;property id=&quot;20148&quot; value=&quot;5&quot;/&gt;&lt;property id=&quot;20300&quot; value=&quot;Slide 3&quot;/&gt;&lt;property id=&quot;20307&quot; value=&quot;278&quot;/&gt;&lt;/object&gt;&lt;object type=&quot;3&quot; unique_id=&quot;10577&quot;&gt;&lt;property id=&quot;20148&quot; value=&quot;5&quot;/&gt;&lt;property id=&quot;20300&quot; value=&quot;Slide 18 - &amp;quot;Email&amp;quot;&quot;/&gt;&lt;property id=&quot;20307&quot; value=&quot;277&quot;/&gt;&lt;/object&gt;&lt;object type=&quot;3&quot; unique_id=&quot;10688&quot;&gt;&lt;property id=&quot;20148&quot; value=&quot;5&quot;/&gt;&lt;property id=&quot;20300&quot; value=&quot;Slide 4&quot;/&gt;&lt;property id=&quot;20307&quot; value=&quot;280&quot;/&gt;&lt;/object&gt;&lt;object type=&quot;3&quot; unique_id=&quot;10689&quot;&gt;&lt;property id=&quot;20148&quot; value=&quot;5&quot;/&gt;&lt;property id=&quot;20300&quot; value=&quot;Slide 5&quot;/&gt;&lt;property id=&quot;20307&quot; value=&quot;281&quot;/&gt;&lt;/object&gt;&lt;object type=&quot;3&quot; unique_id=&quot;10690&quot;&gt;&lt;property id=&quot;20148&quot; value=&quot;5&quot;/&gt;&lt;property id=&quot;20300&quot; value=&quot;Slide 25 - &amp;quot;Secure Messaging&amp;quot;&quot;/&gt;&lt;property id=&quot;20307&quot; value=&quot;283&quot;/&gt;&lt;/object&gt;&lt;object type=&quot;3&quot; unique_id=&quot;10691&quot;&gt;&lt;property id=&quot;20148&quot; value=&quot;5&quot;/&gt;&lt;property id=&quot;20300&quot; value=&quot;Slide 26&quot;/&gt;&lt;property id=&quot;20307&quot; value=&quot;282&quot;/&gt;&lt;/object&gt;&lt;object type=&quot;3&quot; unique_id=&quot;10861&quot;&gt;&lt;property id=&quot;20148&quot; value=&quot;5&quot;/&gt;&lt;property id=&quot;20300&quot; value=&quot;Slide 10 - &amp;quot;MP3&amp;quot;&quot;/&gt;&lt;property id=&quot;20307&quot; value=&quot;287&quot;/&gt;&lt;/object&gt;&lt;object type=&quot;3&quot; unique_id=&quot;10862&quot;&gt;&lt;property id=&quot;20148&quot; value=&quot;5&quot;/&gt;&lt;property id=&quot;20300&quot; value=&quot;Slide 11 - &amp;quot;Video&amp;quot;&quot;/&gt;&lt;property id=&quot;20307&quot; value=&quot;288&quot;/&gt;&lt;/object&gt;&lt;object type=&quot;3&quot; unique_id=&quot;10863&quot;&gt;&lt;property id=&quot;20148&quot; value=&quot;5&quot;/&gt;&lt;property id=&quot;20300&quot; value=&quot;Slide 8 - &amp;quot;Ebooks&amp;quot;&quot;/&gt;&lt;property id=&quot;20307&quot; value=&quot;289&quot;/&gt;&lt;/object&gt;&lt;object type=&quot;3&quot; unique_id=&quot;10864&quot;&gt;&lt;property id=&quot;20148&quot; value=&quot;5&quot;/&gt;&lt;property id=&quot;20300&quot; value=&quot;Slide 9 - &amp;quot;Uses For Ebooks&amp;quot;&quot;/&gt;&lt;property id=&quot;20307&quot; value=&quot;290&quot;/&gt;&lt;/object&gt;&lt;object type=&quot;3&quot; unique_id=&quot;10865&quot;&gt;&lt;property id=&quot;20148&quot; value=&quot;5&quot;/&gt;&lt;property id=&quot;20300&quot; value=&quot;Slide 13 - &amp;quot;Websites and Blogs&amp;quot;&quot;/&gt;&lt;property id=&quot;20307&quot; value=&quot;293&quot;/&gt;&lt;/object&gt;&lt;object type=&quot;3&quot; unique_id=&quot;10866&quot;&gt;&lt;property id=&quot;20148&quot; value=&quot;5&quot;/&gt;&lt;property id=&quot;20300&quot; value=&quot;Slide 14 - &amp;quot;DropBox Sharing&amp;quot;&quot;/&gt;&lt;property id=&quot;20307&quot; value=&quot;284&quot;/&gt;&lt;/object&gt;&lt;object type=&quot;3&quot; unique_id=&quot;10867&quot;&gt;&lt;property id=&quot;20148&quot; value=&quot;5&quot;/&gt;&lt;property id=&quot;20300&quot; value=&quot;Slide 15 - &amp;quot;Sending Very Large Files&amp;quot;&quot;/&gt;&lt;property id=&quot;20307&quot; value=&quot;285&quot;/&gt;&lt;/object&gt;&lt;object type=&quot;3&quot; unique_id=&quot;10868&quot;&gt;&lt;property id=&quot;20148&quot; value=&quot;5&quot;/&gt;&lt;property id=&quot;20300&quot; value=&quot;Slide 16 - &amp;quot;SFTP In The Cloud&amp;quot;&quot;/&gt;&lt;property id=&quot;20307&quot; value=&quot;286&quot;/&gt;&lt;/object&gt;&lt;object type=&quot;3&quot; unique_id=&quot;10869&quot;&gt;&lt;property id=&quot;20148&quot; value=&quot;5&quot;/&gt;&lt;property id=&quot;20300&quot; value=&quot;Slide 17 - &amp;quot;Pastorbox&amp;quot;&quot;/&gt;&lt;property id=&quot;20307&quot; value=&quot;291&quot;/&gt;&lt;/object&gt;&lt;object type=&quot;3&quot; unique_id=&quot;10870&quot;&gt;&lt;property id=&quot;20148&quot; value=&quot;5&quot;/&gt;&lt;property id=&quot;20300&quot; value=&quot;Slide 21 - &amp;quot;Others&amp;quot;&quot;/&gt;&lt;property id=&quot;20307&quot; value=&quot;292&quot;/&gt;&lt;/object&gt;&lt;object type=&quot;3&quot; unique_id=&quot;10987&quot;&gt;&lt;property id=&quot;20148&quot; value=&quot;5&quot;/&gt;&lt;property id=&quot;20300&quot; value=&quot;Slide 7 - &amp;quot;Content Formats&amp;quot;&quot;/&gt;&lt;property id=&quot;20307&quot; value=&quot;294&quot;/&gt;&lt;/object&gt;&lt;/object&gt;&lt;object type=&quot;8&quot; unique_id=&quot;1016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426</TotalTime>
  <Words>886</Words>
  <Application>Microsoft Office PowerPoint</Application>
  <PresentationFormat>Widescreen</PresentationFormat>
  <Paragraphs>123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Arial Narrow</vt:lpstr>
      <vt:lpstr>Century Gothic</vt:lpstr>
      <vt:lpstr>Wingdings 3</vt:lpstr>
      <vt:lpstr>Wisp</vt:lpstr>
      <vt:lpstr>How to Distribute</vt:lpstr>
      <vt:lpstr>Why?</vt:lpstr>
      <vt:lpstr>PowerPoint Presentation</vt:lpstr>
      <vt:lpstr>PowerPoint Presentation</vt:lpstr>
      <vt:lpstr>PowerPoint Presentation</vt:lpstr>
      <vt:lpstr>Designing Content For Overseas</vt:lpstr>
      <vt:lpstr>Content Formats</vt:lpstr>
      <vt:lpstr>Ebooks</vt:lpstr>
      <vt:lpstr>Uses For Ebooks</vt:lpstr>
      <vt:lpstr>MP3</vt:lpstr>
      <vt:lpstr>Video</vt:lpstr>
      <vt:lpstr>Delivery Mechanisms</vt:lpstr>
      <vt:lpstr>Websites and Blogs</vt:lpstr>
      <vt:lpstr>DropBox Sharing</vt:lpstr>
      <vt:lpstr>Sending Very Large Files</vt:lpstr>
      <vt:lpstr>SFTP In The Cloud</vt:lpstr>
      <vt:lpstr>Pastorbox</vt:lpstr>
      <vt:lpstr>Email</vt:lpstr>
      <vt:lpstr>Email Autoresponders</vt:lpstr>
      <vt:lpstr>Social Media</vt:lpstr>
      <vt:lpstr>Others</vt:lpstr>
      <vt:lpstr>Helping People Find Your Material</vt:lpstr>
      <vt:lpstr>Word Of Mouth</vt:lpstr>
      <vt:lpstr>Security</vt:lpstr>
      <vt:lpstr>Secure Messaging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Distribute</dc:title>
  <dc:creator>John Edmiston</dc:creator>
  <cp:lastModifiedBy>John Edmiston</cp:lastModifiedBy>
  <cp:revision>21</cp:revision>
  <dcterms:created xsi:type="dcterms:W3CDTF">2018-03-27T22:44:45Z</dcterms:created>
  <dcterms:modified xsi:type="dcterms:W3CDTF">2018-03-30T21:21:47Z</dcterms:modified>
</cp:coreProperties>
</file>