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7"/>
  </p:notesMasterIdLst>
  <p:sldIdLst>
    <p:sldId id="256" r:id="rId2"/>
    <p:sldId id="303" r:id="rId3"/>
    <p:sldId id="260" r:id="rId4"/>
    <p:sldId id="261" r:id="rId5"/>
    <p:sldId id="280" r:id="rId6"/>
    <p:sldId id="287" r:id="rId7"/>
    <p:sldId id="298" r:id="rId8"/>
    <p:sldId id="266" r:id="rId9"/>
    <p:sldId id="259" r:id="rId10"/>
    <p:sldId id="268" r:id="rId11"/>
    <p:sldId id="258" r:id="rId12"/>
    <p:sldId id="262" r:id="rId13"/>
    <p:sldId id="263" r:id="rId14"/>
    <p:sldId id="264" r:id="rId15"/>
    <p:sldId id="291" r:id="rId16"/>
    <p:sldId id="292" r:id="rId17"/>
    <p:sldId id="293" r:id="rId18"/>
    <p:sldId id="294" r:id="rId19"/>
    <p:sldId id="295" r:id="rId20"/>
    <p:sldId id="296" r:id="rId21"/>
    <p:sldId id="299" r:id="rId22"/>
    <p:sldId id="300" r:id="rId23"/>
    <p:sldId id="301" r:id="rId24"/>
    <p:sldId id="302" r:id="rId25"/>
    <p:sldId id="283" r:id="rId26"/>
    <p:sldId id="305" r:id="rId27"/>
    <p:sldId id="272" r:id="rId28"/>
    <p:sldId id="274" r:id="rId29"/>
    <p:sldId id="275" r:id="rId30"/>
    <p:sldId id="276" r:id="rId31"/>
    <p:sldId id="277" r:id="rId32"/>
    <p:sldId id="273" r:id="rId33"/>
    <p:sldId id="304" r:id="rId34"/>
    <p:sldId id="271" r:id="rId35"/>
    <p:sldId id="284" r:id="rId36"/>
    <p:sldId id="279" r:id="rId37"/>
    <p:sldId id="285" r:id="rId38"/>
    <p:sldId id="286" r:id="rId39"/>
    <p:sldId id="278" r:id="rId40"/>
    <p:sldId id="281" r:id="rId41"/>
    <p:sldId id="282" r:id="rId42"/>
    <p:sldId id="288" r:id="rId43"/>
    <p:sldId id="289" r:id="rId44"/>
    <p:sldId id="290" r:id="rId45"/>
    <p:sldId id="297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DDBB96-951A-431F-91F6-1972EEC812B6}" type="datetimeFigureOut">
              <a:rPr lang="en-US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C9755C-EC73-4F43-A2B9-C30747AFE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C3C812-9C58-46C7-A656-FA372C42B8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8179DF-D908-41E7-AB6B-2D6F293E50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2649E7-5E35-4E5B-9529-BBB192C53F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F34C8C-A986-410E-A95C-E35DF1B268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4789D5-C9EF-41A1-A9F6-4C9874E7DE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7465DA-EEA1-47A5-A6F2-9DAF53BE1E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2A12-A504-4D5F-8182-F4B0FD30286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2A12-A504-4D5F-8182-F4B0FD30286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2A12-A504-4D5F-8182-F4B0FD30286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2A12-A504-4D5F-8182-F4B0FD30286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2A12-A504-4D5F-8182-F4B0FD30286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755C-EC73-4F43-A2B9-C30747AFEB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2A12-A504-4D5F-8182-F4B0FD30286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4AE37-7291-4867-9212-2440CA4D405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B1704-3724-4115-A381-3F56ED93E5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755C-EC73-4F43-A2B9-C30747AFEB8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368648-787D-481F-B0A9-7407CC9695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530B0B-F25D-4E01-A77B-67C37025A9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06F601-FC2B-49AC-B531-16A93EE72F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4A910F-AD59-4548-B042-D7D4DAF1B2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B2221F-467B-4BA8-AC6F-898304ABD4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A9E110-1215-4174-9406-82C2FB7EB3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D107B0-9CC8-4FE0-B5D3-3311239E03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755C-EC73-4F43-A2B9-C30747AFEB8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901DD3-5575-48B9-AC3A-64BCCC85B9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CE4F59-BBE1-4434-8AFB-CED926F1B1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87C444-6C7A-4F7F-B89C-B6AF507062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34C6C6-E2FF-45EB-BB47-842F34C58C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335523-9318-4B23-902C-628CC0BDA8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33F27E-6CE9-4FAA-BF80-A53B339A51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0FCF49-E7DA-424F-A5D1-58E87755033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67D96-B1E9-4C97-9790-74B9C8E986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56DA11-42B0-4B2B-AB7F-7215A23599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BBF4BF-E00D-4638-919F-775FE1C52E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6B74B3-BA71-4EAE-8629-B27F33C27E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EF7919-6489-4025-B3C7-B211B6691B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2A12-A504-4D5F-8182-F4B0FD30286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6B65B7-D9A4-4D59-BC09-D0E6F4B7A9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97226B-CC6C-4AAE-9851-8466E534D6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9755C-EC73-4F43-A2B9-C30747AFEB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28F869-55DC-4C1F-BA8B-21B94F51FB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C8C8CC-8D1D-4A7A-9282-DFDEA88BBE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D07DF2F9-823B-4D88-B3F9-9CA1707CD885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77657FB3-CB10-4639-8914-FD51B50604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7F737D-0D3D-4660-8850-029E9494D268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DF479-D6CC-4381-928F-F36845BFFA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50961F-8D4A-4EF1-95C7-BD168FEE233D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6E5A0-64CE-4968-99F5-AC934527DF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814406-4EAE-4140-9591-923BA199ED1E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FB39C-13E9-42AC-8EBC-A40CBDC62D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218A0-FA87-4550-B3FC-B11B2261091D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234DC-BFB9-47B0-930E-64C6D372B9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1BE9A-6FBA-45B5-B105-4F705F4C58F7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232FD-6BE1-474B-981A-0C017DB687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6C5F77-A434-402B-9AEA-7C91D34132EE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50731-C9A0-4AA3-8EF4-F0203CF78D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A34344-930A-4C23-8233-4B9C01DB9706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D6971-E64A-4B40-8DA2-FAAA7EBEB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9EC94-A390-4CFB-B31C-4685457B2937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8B72D-1AE2-4E4C-AA87-4583F0C3E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D191D5-A56A-48C3-B793-843F4B631ADF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FBB4F-89EC-4905-86D8-CF572D886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CD2CE-DDCA-4E09-B06D-63AADBFDC643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F12D1-2422-408E-9C8D-A977E457ED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7CE756C6-B2C9-4E81-926A-39E1494C76EB}" type="datetimeFigureOut">
              <a:rPr lang="en-US" smtClean="0"/>
              <a:pPr>
                <a:defRPr/>
              </a:pPr>
              <a:t>4/30/2011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3C7842BA-4C80-4DF7-99AF-1A7D2E7038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ed.gospelcom.net/podcasting.php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hristiantuner.com/" TargetMode="External"/><Relationship Id="rId5" Type="http://schemas.openxmlformats.org/officeDocument/2006/relationships/hyperlink" Target="http://www.podcastalley.com/" TargetMode="External"/><Relationship Id="rId4" Type="http://schemas.openxmlformats.org/officeDocument/2006/relationships/hyperlink" Target="http://www.itunes.com/podcast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bipocket.com/" TargetMode="External"/><Relationship Id="rId13" Type="http://schemas.openxmlformats.org/officeDocument/2006/relationships/hyperlink" Target="http://www.leawo.com/" TargetMode="External"/><Relationship Id="rId3" Type="http://schemas.openxmlformats.org/officeDocument/2006/relationships/notesSlide" Target="../notesSlides/notesSlide17.xml"/><Relationship Id="rId7" Type="http://schemas.openxmlformats.org/officeDocument/2006/relationships/hyperlink" Target="http://www.nextvideosoft.com/next-video-converter-free.html" TargetMode="External"/><Relationship Id="rId12" Type="http://schemas.openxmlformats.org/officeDocument/2006/relationships/hyperlink" Target="http://www.openoffice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www.majorgeeks.com/Super_d5117.html" TargetMode="External"/><Relationship Id="rId11" Type="http://schemas.openxmlformats.org/officeDocument/2006/relationships/hyperlink" Target="http://www.ispringsolutions.com/free_powerpoint_to_flash_converter.html" TargetMode="External"/><Relationship Id="rId5" Type="http://schemas.openxmlformats.org/officeDocument/2006/relationships/hyperlink" Target="http://teejee2008.wordpress.com/ffcoder/" TargetMode="External"/><Relationship Id="rId10" Type="http://schemas.openxmlformats.org/officeDocument/2006/relationships/hyperlink" Target="http://audacity.sourceforge.net/" TargetMode="External"/><Relationship Id="rId4" Type="http://schemas.openxmlformats.org/officeDocument/2006/relationships/hyperlink" Target="http://www.pcfreetime.com/" TargetMode="External"/><Relationship Id="rId9" Type="http://schemas.openxmlformats.org/officeDocument/2006/relationships/hyperlink" Target="http://www.calibre-ebook.com/" TargetMode="External"/><Relationship Id="rId1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lkandroid.com/google-android-application-guide/" TargetMode="External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19.xml"/><Relationship Id="rId7" Type="http://schemas.openxmlformats.org/officeDocument/2006/relationships/hyperlink" Target="http://en.wikipedia.org/wiki/Mobile_application_development" TargetMode="External"/><Relationship Id="rId12" Type="http://schemas.openxmlformats.org/officeDocument/2006/relationships/hyperlink" Target="http://en.wikipedia.org/wiki/List_of_digital_distribution_platforms_for_mobile_device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://www.buzztouch.com/pages/" TargetMode="External"/><Relationship Id="rId11" Type="http://schemas.openxmlformats.org/officeDocument/2006/relationships/hyperlink" Target="http://theappleblog.com/2010/02/12/how-to-create-an-iphone-web-app/" TargetMode="External"/><Relationship Id="rId5" Type="http://schemas.openxmlformats.org/officeDocument/2006/relationships/hyperlink" Target="http://www.redfoundry.com/" TargetMode="External"/><Relationship Id="rId10" Type="http://schemas.openxmlformats.org/officeDocument/2006/relationships/hyperlink" Target="http://w3schools.com/" TargetMode="External"/><Relationship Id="rId4" Type="http://schemas.openxmlformats.org/officeDocument/2006/relationships/hyperlink" Target="http://swebapps.com/" TargetMode="External"/><Relationship Id="rId9" Type="http://schemas.openxmlformats.org/officeDocument/2006/relationships/hyperlink" Target="http://developer.android.com/guide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bluemediaserver.com/blueblastserver-bluetooth_proximity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oskevangelism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christians.org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mailto:johned@aibi.ph" TargetMode="External"/><Relationship Id="rId4" Type="http://schemas.openxmlformats.org/officeDocument/2006/relationships/hyperlink" Target="http://www.cybermission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obithinking.com/mobile-marketing-tools/latest-mobile-stats#mobile-onl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hyperlink" Target="http://mobithinking.com/mobile-marketing-tools/latest-mobile-stats#internet-phon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ed.gospelcom.net/mobile-outreach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://mobileministrymagazine.com/" TargetMode="External"/><Relationship Id="rId4" Type="http://schemas.openxmlformats.org/officeDocument/2006/relationships/hyperlink" Target="http://mobilev.pbwiki.com/FrontP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MS_gateway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124200"/>
            <a:ext cx="6629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The Next Billion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864350" cy="914400"/>
          </a:xfrm>
        </p:spPr>
        <p:txBody>
          <a:bodyPr/>
          <a:lstStyle/>
          <a:p>
            <a:pPr marR="0"/>
            <a:r>
              <a:rPr lang="en-US" dirty="0" smtClean="0">
                <a:solidFill>
                  <a:schemeClr val="tx1"/>
                </a:solidFill>
              </a:rPr>
              <a:t>And how to share Christ with them....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457200"/>
            <a:ext cx="3200401" cy="214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86400" y="-3162300"/>
            <a:ext cx="2011680" cy="131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1000"/>
            <a:ext cx="325781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Podcasts &amp; Audio Blogging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337050" cy="451167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>
                <a:hlinkClick r:id="rId3"/>
              </a:rPr>
              <a:t>http://ied.gospelcom.net/podcasting.php</a:t>
            </a:r>
            <a:r>
              <a:rPr lang="en-US" dirty="0" smtClean="0"/>
              <a:t> - outreach potential of podcasting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hlinkClick r:id="rId4"/>
              </a:rPr>
              <a:t>www.itunes.com/podcasts/</a:t>
            </a:r>
            <a:r>
              <a:rPr lang="en-US" dirty="0" smtClean="0"/>
              <a:t> - iTunes podcast directory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hlinkClick r:id="rId5"/>
              </a:rPr>
              <a:t>http://www.podcastalley.com/</a:t>
            </a:r>
            <a:r>
              <a:rPr lang="en-US" dirty="0" smtClean="0"/>
              <a:t> - Podcast Alley - thousands of podcasts...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hlinkClick r:id="rId6"/>
              </a:rPr>
              <a:t>http://www.christiantuner.com/</a:t>
            </a:r>
            <a:r>
              <a:rPr lang="en-US" dirty="0" smtClean="0"/>
              <a:t> - ChristianTuner.com - Christian Internet radio stations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8768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Short audio clips (under ten minutes, preferably under 3 minutes) can be a powerful witness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Audio is personal and persuasive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Audio better than video in low bandwidth areas.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Can be streamed as Internet radio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Testimonies, gospel presentations, music, prayers etc.</a:t>
            </a:r>
            <a:endParaRPr lang="en-US" dirty="0"/>
          </a:p>
        </p:txBody>
      </p:sp>
      <p:pic>
        <p:nvPicPr>
          <p:cNvPr id="14341" name="Picture 2" descr="C:\Documents and Settings\John\Local Settings\Temporary Internet Files\Content.IE5\UKIB0UNZ\MPj0428507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3900" y="2057400"/>
            <a:ext cx="1266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 build="allAtOnce"/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b="1" dirty="0" smtClean="0"/>
              <a:t>Internet Cafes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4876800" cy="4433888"/>
          </a:xfrm>
        </p:spPr>
        <p:txBody>
          <a:bodyPr/>
          <a:lstStyle/>
          <a:p>
            <a:r>
              <a:rPr lang="en-US" dirty="0" smtClean="0"/>
              <a:t>Internet cafes can be found in most cities in the developing world</a:t>
            </a:r>
          </a:p>
          <a:p>
            <a:r>
              <a:rPr lang="en-US" dirty="0" smtClean="0"/>
              <a:t>They are and will continue to be a main source of the Internet for many</a:t>
            </a:r>
          </a:p>
          <a:p>
            <a:r>
              <a:rPr lang="en-US" dirty="0" smtClean="0"/>
              <a:t>They  often have restricted bandwidth</a:t>
            </a:r>
          </a:p>
          <a:p>
            <a:r>
              <a:rPr lang="en-US" dirty="0" smtClean="0"/>
              <a:t>How can we reach their users for Jesus?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1219200"/>
            <a:ext cx="2705100" cy="2343150"/>
          </a:xfrm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3434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172200" cy="1143000"/>
          </a:xfrm>
        </p:spPr>
        <p:txBody>
          <a:bodyPr/>
          <a:lstStyle/>
          <a:p>
            <a:r>
              <a:rPr lang="en-US" dirty="0" smtClean="0"/>
              <a:t>X-</a:t>
            </a:r>
            <a:r>
              <a:rPr lang="en-US" dirty="0" err="1" smtClean="0"/>
              <a:t>Treme</a:t>
            </a:r>
            <a:r>
              <a:rPr lang="en-US" dirty="0" smtClean="0"/>
              <a:t>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51816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VHF store and forward (single-side band COBAN radios)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Stored Internet (on a local area network) plus email, as hard-drives have 2TB+ storage capacity this becomes quite feasible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Satellite and microwave links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Technological advances are allowing detection of weaker signals and increased range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609600"/>
            <a:ext cx="2590800" cy="2833688"/>
          </a:xfrm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91000"/>
            <a:ext cx="33718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WiMax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5410200" cy="489267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WiMax</a:t>
            </a:r>
            <a:r>
              <a:rPr lang="en-US" sz="2400" dirty="0" smtClean="0"/>
              <a:t> is: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b="1" dirty="0" smtClean="0"/>
              <a:t>W</a:t>
            </a:r>
            <a:r>
              <a:rPr lang="en-US" sz="2400" dirty="0" smtClean="0"/>
              <a:t>orldwide </a:t>
            </a:r>
            <a:r>
              <a:rPr lang="en-US" sz="2400" b="1" dirty="0" smtClean="0"/>
              <a:t>I</a:t>
            </a:r>
            <a:r>
              <a:rPr lang="en-US" sz="2400" dirty="0" smtClean="0"/>
              <a:t>nteroperability for </a:t>
            </a:r>
            <a:r>
              <a:rPr lang="en-US" sz="2400" b="1" dirty="0" smtClean="0"/>
              <a:t>M</a:t>
            </a:r>
            <a:r>
              <a:rPr lang="en-US" sz="2400" dirty="0" smtClean="0"/>
              <a:t>icrowave </a:t>
            </a:r>
            <a:r>
              <a:rPr lang="en-US" sz="2400" b="1" dirty="0" smtClean="0"/>
              <a:t>Acc</a:t>
            </a:r>
            <a:r>
              <a:rPr lang="en-US" sz="2400" dirty="0" smtClean="0"/>
              <a:t>ess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Crudely put it is a long-range version of </a:t>
            </a:r>
            <a:r>
              <a:rPr lang="en-US" sz="2400" dirty="0" err="1" smtClean="0"/>
              <a:t>WiFi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It can use both licensed and unlicensed spectrum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err="1" smtClean="0"/>
              <a:t>WiMax</a:t>
            </a:r>
            <a:r>
              <a:rPr lang="en-US" sz="2400" dirty="0" smtClean="0"/>
              <a:t> towers are becoming popular in developing nations</a:t>
            </a: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1676400"/>
            <a:ext cx="3107492" cy="32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Meraki</a:t>
            </a:r>
            <a:r>
              <a:rPr lang="en-US" dirty="0" smtClean="0"/>
              <a:t> (Long Range </a:t>
            </a:r>
            <a:r>
              <a:rPr lang="en-US" dirty="0" err="1" smtClean="0"/>
              <a:t>Wi</a:t>
            </a:r>
            <a:r>
              <a:rPr lang="en-US" dirty="0" smtClean="0"/>
              <a:t>-FI) Routers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5029200" cy="443388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Meraki</a:t>
            </a:r>
            <a:r>
              <a:rPr lang="en-US" dirty="0" smtClean="0"/>
              <a:t> routers are powerful wireless routers that can ‘mesh’ together to cover a large area.</a:t>
            </a:r>
          </a:p>
          <a:p>
            <a:r>
              <a:rPr lang="en-US" dirty="0" smtClean="0"/>
              <a:t>One access point, plus a bunch of </a:t>
            </a:r>
            <a:r>
              <a:rPr lang="en-US" dirty="0" err="1" smtClean="0"/>
              <a:t>Meraki</a:t>
            </a:r>
            <a:r>
              <a:rPr lang="en-US" dirty="0" smtClean="0"/>
              <a:t> routers can blanket a whole village with </a:t>
            </a:r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smtClean="0"/>
              <a:t>The routers cover 100-250 meter radius each (compared to 10-30 meters for a normal router)</a:t>
            </a:r>
          </a:p>
          <a:p>
            <a:r>
              <a:rPr lang="en-US" dirty="0" smtClean="0"/>
              <a:t>They are weatherproof</a:t>
            </a: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1752600"/>
            <a:ext cx="3175000" cy="23034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Constraints -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5486400" cy="396544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For voice e.g. bible teaching you can go as low as 8kbps but this is marginal,  a good setting is 11,025 Hz, mono, &amp; 16 or 32 kbps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MP3 format is supported by most mobile devices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Audacity is a good free audio editor, you will also need to install the LAME codec for MP3 file output.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Format Factory will convert files among various mobile audio formats.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71800"/>
            <a:ext cx="223108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2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 advTm="51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Video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1952"/>
            <a:ext cx="7162800" cy="45750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Video accounts for 69% of mobile data traffic </a:t>
            </a:r>
          </a:p>
          <a:p>
            <a:r>
              <a:rPr lang="en-US" sz="2400" dirty="0" smtClean="0">
                <a:latin typeface="+mj-lt"/>
              </a:rPr>
              <a:t>Small screens on most phones - therefore should not have “busy” or crowded screens</a:t>
            </a:r>
          </a:p>
          <a:p>
            <a:r>
              <a:rPr lang="en-US" sz="2400" dirty="0" smtClean="0">
                <a:latin typeface="+mj-lt"/>
              </a:rPr>
              <a:t>Head and shoulders shots are good</a:t>
            </a:r>
          </a:p>
          <a:p>
            <a:r>
              <a:rPr lang="en-US" sz="2400" dirty="0" smtClean="0">
                <a:latin typeface="+mj-lt"/>
              </a:rPr>
              <a:t>Remember network speed and keep within the bounds of your viewers</a:t>
            </a:r>
          </a:p>
          <a:p>
            <a:r>
              <a:rPr lang="en-US" sz="2400" dirty="0" smtClean="0">
                <a:latin typeface="+mj-lt"/>
              </a:rPr>
              <a:t>Shorter is generally better</a:t>
            </a:r>
          </a:p>
          <a:p>
            <a:r>
              <a:rPr lang="en-US" sz="2400" dirty="0" smtClean="0">
                <a:latin typeface="+mj-lt"/>
              </a:rPr>
              <a:t>Stories, quirky, humorous, human interest…</a:t>
            </a:r>
          </a:p>
          <a:p>
            <a:r>
              <a:rPr lang="en-US" sz="2400" dirty="0" smtClean="0">
                <a:latin typeface="+mj-lt"/>
              </a:rPr>
              <a:t>PowerPoint To Video works well in many cases</a:t>
            </a:r>
          </a:p>
          <a:p>
            <a:r>
              <a:rPr lang="en-US" sz="2400" dirty="0" smtClean="0">
                <a:latin typeface="+mj-lt"/>
              </a:rPr>
              <a:t>Share via Bluetooth</a:t>
            </a:r>
            <a:endParaRPr lang="en-US" sz="2400" dirty="0"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2971800"/>
            <a:ext cx="1609725" cy="109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80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dirty="0" smtClean="0">
                <a:hlinkClick r:id="rId4"/>
              </a:rPr>
              <a:t>Format  Factory  </a:t>
            </a:r>
            <a:r>
              <a:rPr lang="en-US" sz="2900" dirty="0" smtClean="0"/>
              <a:t>(convert audio &amp; video to various mobile formats)</a:t>
            </a:r>
          </a:p>
          <a:p>
            <a:r>
              <a:rPr lang="en-US" sz="2900" b="1" dirty="0" err="1" smtClean="0">
                <a:hlinkClick r:id="rId5"/>
              </a:rPr>
              <a:t>FFCoder</a:t>
            </a:r>
            <a:r>
              <a:rPr lang="en-US" sz="2900" b="1" dirty="0" smtClean="0"/>
              <a:t> </a:t>
            </a:r>
            <a:r>
              <a:rPr lang="en-US" sz="2900" dirty="0" smtClean="0"/>
              <a:t>(for the heavy lifting, tweaking and converting audio &amp; video)</a:t>
            </a:r>
          </a:p>
          <a:p>
            <a:r>
              <a:rPr lang="en-US" sz="2900" b="1" dirty="0" smtClean="0">
                <a:hlinkClick r:id="rId6"/>
              </a:rPr>
              <a:t>SUPER</a:t>
            </a:r>
            <a:r>
              <a:rPr lang="en-US" sz="2900" dirty="0" smtClean="0"/>
              <a:t>  audio and video converter (</a:t>
            </a:r>
            <a:r>
              <a:rPr lang="en-US" sz="2900" dirty="0" err="1" smtClean="0"/>
              <a:t>MajorGeeks</a:t>
            </a:r>
            <a:r>
              <a:rPr lang="en-US" sz="2900" dirty="0" smtClean="0"/>
              <a:t> pick)</a:t>
            </a:r>
          </a:p>
          <a:p>
            <a:r>
              <a:rPr lang="en-US" sz="2900" b="1" dirty="0" smtClean="0">
                <a:hlinkClick r:id="rId7"/>
              </a:rPr>
              <a:t>NEXT Video Converter</a:t>
            </a:r>
            <a:endParaRPr lang="en-US" sz="2900" b="1" dirty="0" smtClean="0"/>
          </a:p>
          <a:p>
            <a:r>
              <a:rPr lang="en-US" sz="2900" b="1" dirty="0" err="1" smtClean="0">
                <a:hlinkClick r:id="rId8"/>
              </a:rPr>
              <a:t>MobiPocket</a:t>
            </a:r>
            <a:r>
              <a:rPr lang="en-US" sz="2900" b="1" dirty="0" smtClean="0">
                <a:hlinkClick r:id="rId8"/>
              </a:rPr>
              <a:t> Creator </a:t>
            </a:r>
            <a:r>
              <a:rPr lang="en-US" sz="2900" dirty="0" smtClean="0"/>
              <a:t>(mobile </a:t>
            </a:r>
            <a:r>
              <a:rPr lang="en-US" sz="2900" dirty="0" err="1" smtClean="0"/>
              <a:t>ebooks</a:t>
            </a:r>
            <a:r>
              <a:rPr lang="en-US" sz="2900" dirty="0" smtClean="0"/>
              <a:t> etc)</a:t>
            </a:r>
          </a:p>
          <a:p>
            <a:r>
              <a:rPr lang="en-US" sz="2900" b="1" dirty="0" err="1" smtClean="0">
                <a:hlinkClick r:id="rId9"/>
              </a:rPr>
              <a:t>Calibre</a:t>
            </a:r>
            <a:r>
              <a:rPr lang="en-US" sz="2900" b="1" dirty="0" smtClean="0">
                <a:hlinkClick r:id="rId9"/>
              </a:rPr>
              <a:t> </a:t>
            </a:r>
            <a:r>
              <a:rPr lang="en-US" sz="2900" b="1" dirty="0" err="1" smtClean="0">
                <a:hlinkClick r:id="rId9"/>
              </a:rPr>
              <a:t>Ebook</a:t>
            </a:r>
            <a:r>
              <a:rPr lang="en-US" sz="2900" b="1" dirty="0" smtClean="0">
                <a:hlinkClick r:id="rId9"/>
              </a:rPr>
              <a:t> Creator</a:t>
            </a:r>
            <a:r>
              <a:rPr lang="en-US" sz="2900" b="1" dirty="0" smtClean="0"/>
              <a:t> </a:t>
            </a:r>
            <a:r>
              <a:rPr lang="en-US" sz="2900" dirty="0" smtClean="0"/>
              <a:t>(frequently updated so v. good)</a:t>
            </a:r>
          </a:p>
          <a:p>
            <a:r>
              <a:rPr lang="en-US" sz="2900" b="1" dirty="0" smtClean="0">
                <a:hlinkClick r:id="rId10"/>
              </a:rPr>
              <a:t>Audacity </a:t>
            </a:r>
            <a:r>
              <a:rPr lang="en-US" sz="2900" dirty="0" smtClean="0"/>
              <a:t>– high quality, free audio editing and file conversion software</a:t>
            </a:r>
          </a:p>
          <a:p>
            <a:r>
              <a:rPr lang="en-US" sz="2900" b="1" dirty="0" err="1" smtClean="0">
                <a:hlinkClick r:id="rId11"/>
              </a:rPr>
              <a:t>Ispring</a:t>
            </a:r>
            <a:r>
              <a:rPr lang="en-US" sz="2900" b="1" dirty="0" smtClean="0">
                <a:hlinkClick r:id="rId11"/>
              </a:rPr>
              <a:t> converter </a:t>
            </a:r>
            <a:r>
              <a:rPr lang="en-US" sz="2900" dirty="0" smtClean="0"/>
              <a:t>(PPT to Flash)</a:t>
            </a:r>
          </a:p>
          <a:p>
            <a:r>
              <a:rPr lang="en-US" sz="2900" b="1" dirty="0" err="1" smtClean="0">
                <a:hlinkClick r:id="rId12"/>
              </a:rPr>
              <a:t>OpenOffice.Org</a:t>
            </a:r>
            <a:r>
              <a:rPr lang="en-US" sz="2900" dirty="0" smtClean="0"/>
              <a:t>  (PPT to Flash can be done w/in OO)</a:t>
            </a:r>
          </a:p>
          <a:p>
            <a:r>
              <a:rPr lang="en-US" sz="2900" b="1" dirty="0" smtClean="0">
                <a:hlinkClick r:id="rId13"/>
              </a:rPr>
              <a:t>Leawo.com</a:t>
            </a:r>
            <a:r>
              <a:rPr lang="en-US" sz="2900" dirty="0" smtClean="0"/>
              <a:t> – professional </a:t>
            </a:r>
            <a:r>
              <a:rPr lang="en-US" dirty="0" smtClean="0"/>
              <a:t>quality, converts  PPT to many video formats</a:t>
            </a:r>
            <a:endParaRPr lang="en-US" dirty="0"/>
          </a:p>
        </p:txBody>
      </p:sp>
      <p:pic>
        <p:nvPicPr>
          <p:cNvPr id="92162" name="Picture 2" descr="C:\Documents and Settings\John Edmiston\Local Settings\Temporary Internet Files\Content.IE5\SCFTPF11\MC900023604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609600"/>
            <a:ext cx="1219200" cy="12192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Tm="38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6202680" cy="4492752"/>
          </a:xfrm>
        </p:spPr>
        <p:txBody>
          <a:bodyPr/>
          <a:lstStyle/>
          <a:p>
            <a:r>
              <a:rPr lang="en-US" sz="2400" dirty="0" smtClean="0"/>
              <a:t>Great variety in usage, much higher in Japan than in USA</a:t>
            </a:r>
          </a:p>
          <a:p>
            <a:r>
              <a:rPr lang="en-US" sz="2400" dirty="0" smtClean="0"/>
              <a:t>Native apps (on your phone)</a:t>
            </a:r>
          </a:p>
          <a:p>
            <a:r>
              <a:rPr lang="en-US" sz="2400" dirty="0" smtClean="0"/>
              <a:t>Internet apps (online apps)</a:t>
            </a:r>
          </a:p>
          <a:p>
            <a:r>
              <a:rPr lang="en-US" sz="2400" dirty="0" smtClean="0"/>
              <a:t>Internet apps still dominate</a:t>
            </a:r>
          </a:p>
          <a:p>
            <a:r>
              <a:rPr lang="en-US" sz="2400" dirty="0" smtClean="0"/>
              <a:t>Android platform is catching up fast</a:t>
            </a:r>
          </a:p>
          <a:p>
            <a:r>
              <a:rPr lang="en-US" sz="2400" dirty="0" smtClean="0"/>
              <a:t>Flash &amp; HTML5 may change the field</a:t>
            </a:r>
          </a:p>
          <a:p>
            <a:r>
              <a:rPr lang="en-US" sz="2400" dirty="0" smtClean="0"/>
              <a:t>Free &amp; fast app development </a:t>
            </a:r>
          </a:p>
          <a:p>
            <a:r>
              <a:rPr lang="en-US" sz="2400" dirty="0" smtClean="0"/>
              <a:t>Long tail : specific apps work well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438400"/>
            <a:ext cx="2047875" cy="164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~PP3450.WAV">
            <a:hlinkClick r:id="" action="ppaction://media"/>
          </p:cNvPr>
          <p:cNvPicPr>
            <a:picLocks noRot="1" noChangeAspect="1"/>
          </p:cNvPicPr>
          <p:nvPr>
            <a:wavAudioFile r:embed="rId2" name="~PP3450.WAV"/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8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hlinkClick r:id="rId4"/>
              </a:rPr>
              <a:t>SwebApps</a:t>
            </a:r>
            <a:r>
              <a:rPr lang="en-US" dirty="0" smtClean="0">
                <a:hlinkClick r:id="rId4"/>
              </a:rPr>
              <a:t>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http://www.redfoundry.com/</a:t>
            </a:r>
            <a:endParaRPr lang="en-US" dirty="0" smtClean="0"/>
          </a:p>
          <a:p>
            <a:r>
              <a:rPr lang="en-US" b="1" dirty="0" err="1" smtClean="0">
                <a:hlinkClick r:id="rId6"/>
              </a:rPr>
              <a:t>BuzzTouch</a:t>
            </a:r>
            <a:r>
              <a:rPr lang="en-US" b="1" dirty="0" smtClean="0"/>
              <a:t> </a:t>
            </a:r>
            <a:r>
              <a:rPr lang="en-US" dirty="0" smtClean="0"/>
              <a:t>– free mobile app builder for </a:t>
            </a:r>
            <a:r>
              <a:rPr lang="en-US" dirty="0" err="1" smtClean="0"/>
              <a:t>iphone</a:t>
            </a:r>
            <a:r>
              <a:rPr lang="en-US" dirty="0" smtClean="0"/>
              <a:t> &amp; Android</a:t>
            </a:r>
          </a:p>
          <a:p>
            <a:r>
              <a:rPr lang="en-US" dirty="0" smtClean="0">
                <a:hlinkClick r:id="rId7"/>
              </a:rPr>
              <a:t>http://en.wikipedia.org/wiki/Mobile_application_development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8"/>
              </a:rPr>
              <a:t>Building Android apps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9"/>
              </a:rPr>
              <a:t>Android developers guide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W3schools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How to create an </a:t>
            </a:r>
            <a:r>
              <a:rPr lang="en-US" dirty="0" err="1" smtClean="0">
                <a:hlinkClick r:id="rId11"/>
              </a:rPr>
              <a:t>iPhone</a:t>
            </a:r>
            <a:r>
              <a:rPr lang="en-US" dirty="0" smtClean="0">
                <a:hlinkClick r:id="rId11"/>
              </a:rPr>
              <a:t> web app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http://en.wikipedia.org/wiki/List_of_digital_distribution_platforms_for_mobile_devices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 http://en.wikipedia.org/wiki/Mobile_app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0114" name="Picture 2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3352800"/>
            <a:ext cx="1826971" cy="11109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8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Three Parts…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4582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The Technology That Will Reach The Next Billion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Understanding The Next Billion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Our Internet  Ministry Response To The Next Billion</a:t>
            </a:r>
            <a:endParaRPr lang="en-US" dirty="0"/>
          </a:p>
        </p:txBody>
      </p:sp>
      <p:pic>
        <p:nvPicPr>
          <p:cNvPr id="91138" name="Picture 2" descr="C:\Documents and Settings\John Edmiston\Local Settings\Temporary Internet Files\Content.IE5\BQE1I7KP\MC9003265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199" y="4191000"/>
            <a:ext cx="2747077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Bluetooth uses the 2.4 GHZ spectrum</a:t>
            </a:r>
          </a:p>
          <a:p>
            <a:pPr algn="just"/>
            <a:r>
              <a:rPr lang="en-US" sz="2400" dirty="0" smtClean="0"/>
              <a:t>The technology is useful when transferring information between two or more devices that are near each other in low-bandwidth situations. </a:t>
            </a:r>
          </a:p>
          <a:p>
            <a:pPr algn="just"/>
            <a:r>
              <a:rPr lang="en-US" sz="2400" dirty="0" smtClean="0"/>
              <a:t>Just starting to take off in Asia</a:t>
            </a:r>
          </a:p>
          <a:p>
            <a:pPr algn="just"/>
            <a:r>
              <a:rPr lang="en-US" sz="2400" dirty="0" smtClean="0"/>
              <a:t>Common in Middle East &amp; Europe</a:t>
            </a:r>
          </a:p>
          <a:p>
            <a:pPr algn="just"/>
            <a:r>
              <a:rPr lang="en-US" sz="2400" dirty="0" smtClean="0"/>
              <a:t>Has serious security &amp; interference issues</a:t>
            </a:r>
          </a:p>
          <a:p>
            <a:pPr algn="just"/>
            <a:r>
              <a:rPr lang="en-US" sz="2400" dirty="0" smtClean="0"/>
              <a:t>Proximity Marketing:  have people w. Bluetooth find your content / product</a:t>
            </a:r>
          </a:p>
          <a:p>
            <a:pPr algn="just"/>
            <a:r>
              <a:rPr lang="en-US" sz="2400" dirty="0" smtClean="0">
                <a:hlinkClick r:id="rId4"/>
              </a:rPr>
              <a:t>Bluetooth Blaster </a:t>
            </a:r>
            <a:r>
              <a:rPr lang="en-US" sz="2400" dirty="0" smtClean="0"/>
              <a:t>– serves content by Bluetooth and is mobile, supports 21 </a:t>
            </a:r>
            <a:r>
              <a:rPr lang="en-US" sz="2400" dirty="0" err="1" smtClean="0"/>
              <a:t>simul</a:t>
            </a:r>
            <a:r>
              <a:rPr lang="en-US" sz="2400" dirty="0" smtClean="0"/>
              <a:t>. connections.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28600"/>
            <a:ext cx="1619250" cy="10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04800"/>
            <a:ext cx="3657600" cy="89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3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0"/>
            <a:ext cx="75438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The Mobile Bible College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1"/>
            <a:ext cx="5105400" cy="2971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Curriculum on an SDHC card</a:t>
            </a:r>
          </a:p>
          <a:p>
            <a:r>
              <a:rPr lang="en-US" sz="2400" dirty="0" smtClean="0"/>
              <a:t>A mobile phone +  speakers</a:t>
            </a:r>
          </a:p>
          <a:p>
            <a:r>
              <a:rPr lang="en-US" sz="2400" dirty="0" smtClean="0"/>
              <a:t>Does not need reliable electricity </a:t>
            </a:r>
          </a:p>
          <a:p>
            <a:r>
              <a:rPr lang="en-US" sz="2400" dirty="0" smtClean="0"/>
              <a:t>Does not require Internet access</a:t>
            </a:r>
          </a:p>
          <a:p>
            <a:r>
              <a:rPr lang="en-US" sz="2400" dirty="0" smtClean="0"/>
              <a:t>Portable, secure and looks normal</a:t>
            </a:r>
          </a:p>
          <a:p>
            <a:r>
              <a:rPr lang="en-US" sz="2400" dirty="0" smtClean="0"/>
              <a:t>Can train up to 25 people</a:t>
            </a:r>
          </a:p>
          <a:p>
            <a:r>
              <a:rPr lang="en-US" sz="2400" dirty="0" smtClean="0"/>
              <a:t>Useful for house churches</a:t>
            </a:r>
          </a:p>
          <a:p>
            <a:r>
              <a:rPr lang="en-US" sz="2400" dirty="0" smtClean="0"/>
              <a:t>Works with most types of phones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2209800"/>
            <a:ext cx="3505200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SDHC cards: 8Gb will hold up to 500+ hours of reasonable quality audio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  30 hrs lecturing = one bible college subject (with some class discussion of the material)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 therefore 500 hrs = 16 subjects = 4 semesters of 4 subjects = 2 year course on a  fingernail-sized chip</a:t>
            </a:r>
          </a:p>
        </p:txBody>
      </p:sp>
      <p:pic>
        <p:nvPicPr>
          <p:cNvPr id="7" name="Picture 6" descr="SDHC_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152400"/>
            <a:ext cx="1447800" cy="14478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obile-speaker-ma-602-760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648200"/>
            <a:ext cx="3019425" cy="1905000"/>
          </a:xfrm>
          <a:prstGeom prst="rect">
            <a:avLst/>
          </a:prstGeom>
          <a:effectLst>
            <a:outerShdw blurRad="50800" dist="88900" algn="l" rotWithShape="0">
              <a:schemeClr val="accent6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ransition advTm="74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0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Mobile Evangelism Kiosks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76400"/>
            <a:ext cx="6172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Model A) </a:t>
            </a:r>
            <a:r>
              <a:rPr lang="en-US" sz="2400" dirty="0" smtClean="0"/>
              <a:t>Physical kiosk with SD card duplication capabilities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Model B) </a:t>
            </a:r>
            <a:r>
              <a:rPr lang="en-US" sz="2400" dirty="0" smtClean="0"/>
              <a:t>A 2TB HDD loaded with content plus a </a:t>
            </a:r>
            <a:r>
              <a:rPr lang="en-US" sz="2400" dirty="0" err="1" smtClean="0"/>
              <a:t>PlugPC</a:t>
            </a:r>
            <a:r>
              <a:rPr lang="en-US" sz="2400" dirty="0" smtClean="0"/>
              <a:t> and wireless router so gospel can be downloaded directly to phones. Highly mobile, does not require an Internet connection, can even be used on buses etc.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Audio bibles in numerous languages as well as key teaching materials - </a:t>
            </a:r>
            <a:r>
              <a:rPr lang="en-US" sz="2400" dirty="0" smtClean="0">
                <a:hlinkClick r:id="rId3"/>
              </a:rPr>
              <a:t>http://www.kioskevangelism.com/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Being developed by Stephen Keel in Virginia with assistance from </a:t>
            </a:r>
            <a:r>
              <a:rPr lang="en-US" sz="2400" dirty="0" err="1" smtClean="0"/>
              <a:t>Lightsys</a:t>
            </a:r>
            <a:r>
              <a:rPr lang="en-US" sz="2400" dirty="0" smtClean="0"/>
              <a:t>, MAF-LT, ICCM, GRN, and Cybermissions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1828800" cy="20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76200" dir="5400000" algn="ctr" rotWithShape="0">
              <a:schemeClr val="accent6">
                <a:lumMod val="50000"/>
              </a:scheme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828800"/>
            <a:ext cx="2006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7162800" cy="838200"/>
          </a:xfrm>
        </p:spPr>
        <p:txBody>
          <a:bodyPr/>
          <a:lstStyle/>
          <a:p>
            <a:r>
              <a:rPr lang="en-US" dirty="0" err="1" smtClean="0"/>
              <a:t>Orality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447800"/>
            <a:ext cx="65532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mobile phones to reach oral learners – up to 70% of the population are </a:t>
            </a:r>
            <a:r>
              <a:rPr lang="en-US" sz="2400" dirty="0" err="1" smtClean="0"/>
              <a:t>primarly</a:t>
            </a:r>
            <a:r>
              <a:rPr lang="en-US" sz="2400" dirty="0" smtClean="0"/>
              <a:t> oral learners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Put audio bibles on SDHC cards or on  .</a:t>
            </a:r>
            <a:r>
              <a:rPr lang="en-US" sz="2400" dirty="0" err="1" smtClean="0"/>
              <a:t>mobi</a:t>
            </a:r>
            <a:r>
              <a:rPr lang="en-US" sz="2400" dirty="0" smtClean="0"/>
              <a:t> websites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Listen to the bible stories in a group (using a mobile phone w. speakers etc.) and discuss.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Use with Way of Righteousness and other oral </a:t>
            </a:r>
            <a:r>
              <a:rPr lang="en-US" sz="2400" dirty="0" err="1" smtClean="0"/>
              <a:t>storying</a:t>
            </a:r>
            <a:r>
              <a:rPr lang="en-US" sz="2400" dirty="0" smtClean="0"/>
              <a:t> materials being developed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1623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00600"/>
            <a:ext cx="1752600" cy="81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Contextualized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56388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Collect indigenous Christian music, sermons, teaching  and stories using mobile phone video and audio recording  and note-taking capabilities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Upload to a website or online repository, add metadata then make searchable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Duplicate collections (say in a particular language) e.g. on SD cards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Share via Bluetooth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14600"/>
            <a:ext cx="2057400" cy="315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14300" dir="1980000" algn="ctr" rotWithShape="0">
              <a:schemeClr val="accent6">
                <a:lumMod val="5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Goodbye To Privacy…..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6019800" cy="44354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Internet is being watched….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Keystroke loggers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Splitting of </a:t>
            </a:r>
            <a:r>
              <a:rPr lang="en-US" dirty="0" err="1" smtClean="0"/>
              <a:t>fibre</a:t>
            </a:r>
            <a:r>
              <a:rPr lang="en-US" dirty="0" smtClean="0"/>
              <a:t>-optic cables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Download monitoring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Rapid ‘reading’ and storing of website content by computers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Any mention of politics or local organizing will get you instantly banned in over a dozen countries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Wisdom is essential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2532" name="Content Placeholder 4" descr="binoc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133600"/>
            <a:ext cx="2857500" cy="1819275"/>
          </a:xfrm>
          <a:effectLst>
            <a:outerShdw blurRad="50800" dist="101600" dir="30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3962399"/>
          </a:xfrm>
        </p:spPr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2: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Understanding The Next Billion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Global Middle Class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5410200" cy="4433888"/>
          </a:xfrm>
        </p:spPr>
        <p:txBody>
          <a:bodyPr/>
          <a:lstStyle/>
          <a:p>
            <a:r>
              <a:rPr lang="en-US" dirty="0" smtClean="0"/>
              <a:t>Average income will be $2000 - $5000 a year</a:t>
            </a:r>
          </a:p>
          <a:p>
            <a:r>
              <a:rPr lang="en-US" dirty="0" smtClean="0"/>
              <a:t>Many will live in urban slums </a:t>
            </a:r>
            <a:r>
              <a:rPr lang="en-US" dirty="0" smtClean="0"/>
              <a:t>– even teachers and professors</a:t>
            </a:r>
            <a:endParaRPr lang="en-US" dirty="0" smtClean="0"/>
          </a:p>
          <a:p>
            <a:r>
              <a:rPr lang="en-US" dirty="0" smtClean="0"/>
              <a:t>They will want HOPE</a:t>
            </a:r>
          </a:p>
          <a:p>
            <a:r>
              <a:rPr lang="en-US" dirty="0" smtClean="0"/>
              <a:t>They will want practical information as well as entertainment</a:t>
            </a:r>
          </a:p>
          <a:p>
            <a:r>
              <a:rPr lang="en-US" dirty="0" smtClean="0"/>
              <a:t>About 20 major languages will cover 95% of them….</a:t>
            </a:r>
          </a:p>
        </p:txBody>
      </p:sp>
      <p:pic>
        <p:nvPicPr>
          <p:cNvPr id="23556" name="Content Placeholder 4" descr="Biblical School, Callao Per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41975" y="2057400"/>
            <a:ext cx="3044825" cy="1981200"/>
          </a:xfrm>
          <a:effectLst>
            <a:outerShdw blurRad="50800" dist="101600" dir="252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Billion - Demography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60960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They have cell phones and TVs but not cars  or computers or telephone lines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 Internet will be on a cell phone or icafe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They will probably want an SMS response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They will be highly family centered and 80% will be under 30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Many will </a:t>
            </a:r>
            <a:r>
              <a:rPr lang="en-US" sz="2400" b="1" dirty="0" smtClean="0"/>
              <a:t>NOT</a:t>
            </a:r>
            <a:r>
              <a:rPr lang="en-US" sz="2400" dirty="0" smtClean="0"/>
              <a:t> be very postmodern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Many will be single</a:t>
            </a:r>
          </a:p>
          <a:p>
            <a:endParaRPr lang="en-US" dirty="0" smtClean="0"/>
          </a:p>
        </p:txBody>
      </p:sp>
      <p:pic>
        <p:nvPicPr>
          <p:cNvPr id="24580" name="Content Placeholder 4" descr="chinese_praying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1828800"/>
            <a:ext cx="2325687" cy="1752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Billion - </a:t>
            </a:r>
            <a:r>
              <a:rPr lang="en-US" dirty="0" err="1" smtClean="0"/>
              <a:t>Aspirational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6172200" cy="4433888"/>
          </a:xfrm>
        </p:spPr>
        <p:txBody>
          <a:bodyPr/>
          <a:lstStyle/>
          <a:p>
            <a:r>
              <a:rPr lang="en-US" dirty="0" smtClean="0"/>
              <a:t>They will be highly </a:t>
            </a:r>
            <a:r>
              <a:rPr lang="en-US" dirty="0" err="1" smtClean="0"/>
              <a:t>aspirational</a:t>
            </a:r>
            <a:r>
              <a:rPr lang="en-US" dirty="0" smtClean="0"/>
              <a:t> &amp; tech hungry</a:t>
            </a:r>
          </a:p>
          <a:p>
            <a:r>
              <a:rPr lang="en-US" dirty="0" smtClean="0"/>
              <a:t>Want employment and business opportunities (business as mission)</a:t>
            </a:r>
          </a:p>
          <a:p>
            <a:r>
              <a:rPr lang="en-US" dirty="0" smtClean="0"/>
              <a:t>Online business plans and online business mentoring as ministry?</a:t>
            </a:r>
          </a:p>
          <a:p>
            <a:r>
              <a:rPr lang="en-US" dirty="0" smtClean="0"/>
              <a:t>Online Christian franchises and micro-franchises and micro-finance?</a:t>
            </a:r>
          </a:p>
          <a:p>
            <a:endParaRPr lang="en-US" dirty="0" smtClean="0"/>
          </a:p>
        </p:txBody>
      </p:sp>
      <p:pic>
        <p:nvPicPr>
          <p:cNvPr id="25604" name="Content Placeholder 4" descr="old qsar grinding wheel_6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1981200"/>
            <a:ext cx="2414588" cy="3048000"/>
          </a:xfrm>
          <a:effectLst>
            <a:outerShdw blurRad="50800" dist="101600" dir="27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04850"/>
          </a:xfrm>
        </p:spPr>
        <p:txBody>
          <a:bodyPr/>
          <a:lstStyle/>
          <a:p>
            <a:r>
              <a:rPr lang="en-US" sz="4000" dirty="0" smtClean="0"/>
              <a:t>The Traditional Internet Has Peaked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953000" cy="45259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The traditional Internet = desktop PC + landline  (or cable) in a home or workplace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The number of traditional Internet subscribers is now very close to the number of landlines 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Landline growth has stalled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6148" name="Picture 1029" descr="internet_no_divi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981200"/>
            <a:ext cx="3329242" cy="2819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Billion - Holistic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20875"/>
            <a:ext cx="5486400" cy="44338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Holistic approach to life and ministry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Want to know ‘how to’ do a wide range of community development tasks as part of ministry</a:t>
            </a:r>
            <a:br>
              <a:rPr lang="en-US" sz="2400" dirty="0" smtClean="0"/>
            </a:br>
            <a:endParaRPr lang="en-US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HIV / AIDS Education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Water purification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Simple church construction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How to set up a Christian pre-school</a:t>
            </a:r>
            <a:endParaRPr lang="en-US" sz="2400" dirty="0"/>
          </a:p>
        </p:txBody>
      </p:sp>
      <p:pic>
        <p:nvPicPr>
          <p:cNvPr id="26628" name="Content Placeholder 4" descr="swahil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88025" y="1981200"/>
            <a:ext cx="3114675" cy="2209800"/>
          </a:xfrm>
          <a:effectLst>
            <a:outerShdw blurRad="50800" dist="76200" dir="27000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Billion - Independent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5410200" cy="44338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Proud of their own culture and own way of doing things</a:t>
            </a:r>
          </a:p>
          <a:p>
            <a:r>
              <a:rPr lang="en-US" dirty="0" smtClean="0"/>
              <a:t>Will not appreciate our denominations, “Christian culture”  or national politics</a:t>
            </a:r>
          </a:p>
          <a:p>
            <a:r>
              <a:rPr lang="en-US" dirty="0" smtClean="0"/>
              <a:t>Want equal partnership (not Western ownership)</a:t>
            </a:r>
          </a:p>
          <a:p>
            <a:r>
              <a:rPr lang="en-US" dirty="0" smtClean="0"/>
              <a:t>Want to make the on-the-ground decisions</a:t>
            </a:r>
          </a:p>
          <a:p>
            <a:r>
              <a:rPr lang="en-US" dirty="0" smtClean="0"/>
              <a:t>Have alternative church structures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7652" name="Content Placeholder 4" descr="ethiopian_lad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53200" y="2057400"/>
            <a:ext cx="2360815" cy="3545378"/>
          </a:xfrm>
          <a:effectLst>
            <a:outerShdw blurRad="50800" dist="88900" dir="27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Billion - Ministry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5791200" cy="46323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House church movements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Will often be Pentecostal Christians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Seekers from animistic backgrounds who need deliverance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Extended families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Shame based cultures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Converts from Islam, Hinduism and Buddhism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Pastors with little formal training needing mentoring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Prosperity teaching very popular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Questions about corruption, poverty, and injustice:  ‘why are we so poor’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8676" name="Content Placeholder 4" descr="Callao, Peru Laying hand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75350" y="1981200"/>
            <a:ext cx="2922588" cy="1981200"/>
          </a:xfrm>
          <a:effectLst>
            <a:outerShdw blurRad="50800" dist="88900" dir="27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3: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/>
              <a:t>Response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20875"/>
            <a:ext cx="5562600" cy="44338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Interactive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Participative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Experiential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Non-computer based (cellphones!!)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Non-literate – verbal / audio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Brief  &amp;  Compressed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Holistic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Tagged / RSS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Multiple languages &amp; cultures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Multiple bandwidth versions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9700" name="Content Placeholder 4" descr="walking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1981200"/>
            <a:ext cx="2560638" cy="3413125"/>
          </a:xfrm>
          <a:effectLst>
            <a:outerShdw blurRad="50800" dist="76200" dir="27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5943600" cy="47085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Internationalize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Clarity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Reduce </a:t>
            </a:r>
            <a:r>
              <a:rPr lang="en-US" dirty="0" err="1" smtClean="0"/>
              <a:t>idomatic</a:t>
            </a:r>
            <a:r>
              <a:rPr lang="en-US" dirty="0" smtClean="0"/>
              <a:t> expressions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Be hopeful and </a:t>
            </a:r>
            <a:r>
              <a:rPr lang="en-US" dirty="0" err="1" smtClean="0"/>
              <a:t>aspirational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Explain, explain, explain….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We will have one billion+ ‘</a:t>
            </a:r>
            <a:r>
              <a:rPr lang="en-US" dirty="0" err="1" smtClean="0"/>
              <a:t>newbies</a:t>
            </a:r>
            <a:r>
              <a:rPr lang="en-US" dirty="0" smtClean="0"/>
              <a:t>’ online within the next three years!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It will be the total re-birth of the Internet and of web page design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Offer a helpful handshake to the new </a:t>
            </a:r>
            <a:r>
              <a:rPr lang="en-US" dirty="0" err="1" smtClean="0"/>
              <a:t>Netizens</a:t>
            </a:r>
            <a:r>
              <a:rPr lang="en-US" dirty="0" smtClean="0"/>
              <a:t>…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0724" name="Content Placeholder 4" descr="handshak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981200"/>
            <a:ext cx="2640012" cy="2667000"/>
          </a:xfrm>
          <a:effectLst>
            <a:outerShdw blurRad="50800" dist="76200" dir="27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5791200" cy="44338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Scripture rather than culture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Spirit rather than method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Compassion rather than just content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Trustful connection rather than just ‘customer service’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‘Come into our community’ rather than just ‘pray the prayer and go away please’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Engaged with the whole of life rather than cerebral, engaged with a ‘bunch of concepts’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1748" name="Content Placeholder 4" descr="village-wel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2209800"/>
            <a:ext cx="2514600" cy="2251075"/>
          </a:xfrm>
          <a:effectLst>
            <a:outerShdw blurRad="50800" dist="76200" dir="30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Love </a:t>
            </a:r>
            <a:r>
              <a:rPr lang="en-US" dirty="0" err="1" smtClean="0"/>
              <a:t>Newbies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5337175" cy="4681538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If the user is made to feel dumb they just go away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/>
              <a:t>If their problems are ignored they will resent you </a:t>
            </a: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  <a:defRPr/>
            </a:pPr>
            <a:r>
              <a:rPr lang="en-GB" dirty="0" smtClean="0"/>
              <a:t>But if people feel they are helped quickly they will become loyal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If the user feels empowered they build enthusiasm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If a user feels ‘’hey I am cool I can do this’ they build pride and tell others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2772" name="Picture 3" descr="C:\Documents and Settings\John\Local Settings\Temporary Internet Files\Content.IE5\7RC22P02\MPj0431739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1981200"/>
            <a:ext cx="3124200" cy="3124200"/>
          </a:xfrm>
          <a:effectLst>
            <a:outerShdw blurRad="50800" dist="101600" dir="30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WWJD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6019800" cy="4556125"/>
          </a:xfrm>
        </p:spPr>
        <p:txBody>
          <a:bodyPr/>
          <a:lstStyle/>
          <a:p>
            <a:r>
              <a:rPr lang="en-US" dirty="0" smtClean="0"/>
              <a:t>What would Jesus do?</a:t>
            </a:r>
          </a:p>
          <a:p>
            <a:r>
              <a:rPr lang="en-US" dirty="0" smtClean="0"/>
              <a:t>Sure these changes are hard but how many people will they help us reach?</a:t>
            </a:r>
          </a:p>
          <a:p>
            <a:r>
              <a:rPr lang="en-US" dirty="0" smtClean="0"/>
              <a:t>But I like the Internet the way it is!!</a:t>
            </a:r>
          </a:p>
          <a:p>
            <a:r>
              <a:rPr lang="en-US" dirty="0" smtClean="0"/>
              <a:t>Why can’t they just be like us?</a:t>
            </a:r>
          </a:p>
          <a:p>
            <a:r>
              <a:rPr lang="en-US" dirty="0" smtClean="0"/>
              <a:t>This is way too complicated?</a:t>
            </a:r>
          </a:p>
          <a:p>
            <a:r>
              <a:rPr lang="en-US" dirty="0" smtClean="0"/>
              <a:t>Get help</a:t>
            </a:r>
          </a:p>
          <a:p>
            <a:r>
              <a:rPr lang="en-US" dirty="0" smtClean="0"/>
              <a:t>Build teams</a:t>
            </a:r>
          </a:p>
          <a:p>
            <a:r>
              <a:rPr lang="en-US" dirty="0" smtClean="0"/>
              <a:t>Let God guide you</a:t>
            </a:r>
          </a:p>
        </p:txBody>
      </p:sp>
      <p:pic>
        <p:nvPicPr>
          <p:cNvPr id="33796" name="Content Placeholder 4" descr="jesu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1981200"/>
            <a:ext cx="2286000" cy="3756025"/>
          </a:xfrm>
          <a:effectLst>
            <a:outerShdw blurRad="50800" dist="101600" dir="27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Local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5486400" cy="47847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Develop in-country networks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Cultivate local leaders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Pay for translation, use locals, use the translation process to build relationships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Give people an </a:t>
            </a:r>
            <a:r>
              <a:rPr lang="en-US" dirty="0" err="1" smtClean="0"/>
              <a:t>aspirational</a:t>
            </a:r>
            <a:r>
              <a:rPr lang="en-US" dirty="0" smtClean="0"/>
              <a:t> career pathway within your ministry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Volunteer – Senior Volunteer – Part-Time Paid – Full-Time Paid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Delegate real authority and the right to contextualize your ministry</a:t>
            </a:r>
            <a:endParaRPr lang="en-US" dirty="0"/>
          </a:p>
        </p:txBody>
      </p:sp>
      <p:pic>
        <p:nvPicPr>
          <p:cNvPr id="34820" name="Content Placeholder 4" descr="bible_2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133600"/>
            <a:ext cx="2743200" cy="16764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The Edges…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20875"/>
            <a:ext cx="5791200" cy="4433888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Now the logistical task is to get Internet access to people who do not have landline or cable and who may be earning $500 a month or less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spiritual task is to share the gospel with these new users ‘on the edge of cyberspace’.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Many of these are in developing nations such as China, India and the Middle East –where gospel proclamation is most needed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‘next billion (s)’  will come online in the next two to three years and the Internet will DOUBLE in size!!!</a:t>
            </a:r>
            <a:endParaRPr lang="en-US" dirty="0"/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1981200"/>
            <a:ext cx="2973388" cy="18288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sz="4400" dirty="0" smtClean="0"/>
              <a:t>  </a:t>
            </a:r>
            <a:r>
              <a:rPr lang="en-US" sz="4400" dirty="0" smtClean="0"/>
              <a:t>Be First To Market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6019800" cy="4433888"/>
          </a:xfrm>
        </p:spPr>
        <p:txBody>
          <a:bodyPr/>
          <a:lstStyle/>
          <a:p>
            <a:r>
              <a:rPr lang="en-US" dirty="0" smtClean="0"/>
              <a:t>Be first to ‘market’ – be one of the first in a particular language group</a:t>
            </a:r>
          </a:p>
          <a:p>
            <a:r>
              <a:rPr lang="en-US" dirty="0" smtClean="0"/>
              <a:t>This gives you great prestige and influence</a:t>
            </a:r>
          </a:p>
          <a:p>
            <a:r>
              <a:rPr lang="en-US" dirty="0" smtClean="0"/>
              <a:t>It also introduces you to early adopters and to leaders in that culture</a:t>
            </a:r>
          </a:p>
          <a:p>
            <a:r>
              <a:rPr lang="en-US" dirty="0" smtClean="0"/>
              <a:t>Partner with missions agencies and churches overseas</a:t>
            </a:r>
          </a:p>
        </p:txBody>
      </p:sp>
      <p:pic>
        <p:nvPicPr>
          <p:cNvPr id="35844" name="Content Placeholder 4" descr="hurd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1981200"/>
            <a:ext cx="2246313" cy="3352800"/>
          </a:xfrm>
          <a:effectLst>
            <a:outerShdw blurRad="50800" dist="88900" dir="27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  </a:t>
            </a:r>
            <a:r>
              <a:rPr lang="en-US" sz="4400" dirty="0" smtClean="0"/>
              <a:t>Calling Home….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562600" cy="481647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There are huge international connections between migrants working overseas and their home communities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They ‘call home’ for news and in return can share the gospel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next billion Internet users will have friends and relatives in America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We can recruit these people as volunteers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Ethne To Ethne – those people with the gospel reaching those without the gospel - via the Internet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1676400"/>
            <a:ext cx="3048000" cy="2000250"/>
          </a:xfrm>
          <a:effectLst>
            <a:outerShdw blurRad="50800" dist="88900" dir="30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Partnering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5257800" cy="4433888"/>
          </a:xfrm>
        </p:spPr>
        <p:txBody>
          <a:bodyPr/>
          <a:lstStyle/>
          <a:p>
            <a:r>
              <a:rPr lang="en-US" dirty="0" smtClean="0"/>
              <a:t>Sharing translation resources</a:t>
            </a:r>
          </a:p>
          <a:p>
            <a:r>
              <a:rPr lang="en-US" dirty="0" smtClean="0"/>
              <a:t>Sharing follow-up systems</a:t>
            </a:r>
          </a:p>
          <a:p>
            <a:r>
              <a:rPr lang="en-US" dirty="0" smtClean="0"/>
              <a:t>Sharing strategic information on people groups</a:t>
            </a:r>
          </a:p>
          <a:p>
            <a:r>
              <a:rPr lang="en-US" dirty="0" smtClean="0"/>
              <a:t>Sharing good podcasts and other content</a:t>
            </a:r>
          </a:p>
          <a:p>
            <a:r>
              <a:rPr lang="en-US" dirty="0" smtClean="0"/>
              <a:t>Partnering for on-the-ground church planting and holistic ministry efforts resulting from cyber-ministry</a:t>
            </a:r>
          </a:p>
          <a:p>
            <a:endParaRPr lang="en-US" dirty="0" smtClean="0"/>
          </a:p>
        </p:txBody>
      </p:sp>
      <p:pic>
        <p:nvPicPr>
          <p:cNvPr id="37892" name="Content Placeholder 4" descr="shar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2209800"/>
            <a:ext cx="2871788" cy="1905000"/>
          </a:xfrm>
          <a:effectLst>
            <a:outerShdw blurRad="50800" dist="76200" dir="27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Prayer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5257800" cy="4433888"/>
          </a:xfrm>
        </p:spPr>
        <p:txBody>
          <a:bodyPr/>
          <a:lstStyle/>
          <a:p>
            <a:r>
              <a:rPr lang="en-US" dirty="0" smtClean="0"/>
              <a:t>The next billion will be a spiritual warfare context</a:t>
            </a:r>
          </a:p>
          <a:p>
            <a:r>
              <a:rPr lang="en-US" dirty="0" smtClean="0"/>
              <a:t>Ministering to animists, Hindus, </a:t>
            </a:r>
            <a:r>
              <a:rPr lang="en-US" dirty="0" err="1" smtClean="0"/>
              <a:t>Mulsims</a:t>
            </a:r>
            <a:r>
              <a:rPr lang="en-US" dirty="0" smtClean="0"/>
              <a:t> and Buddhists will require much prayer and intercession</a:t>
            </a:r>
          </a:p>
          <a:p>
            <a:r>
              <a:rPr lang="en-US" dirty="0" smtClean="0"/>
              <a:t>Your computer will break down if you don’t pray!</a:t>
            </a:r>
          </a:p>
          <a:p>
            <a:r>
              <a:rPr lang="en-US" dirty="0" smtClean="0"/>
              <a:t>You will break down if you don’t pray!</a:t>
            </a:r>
          </a:p>
        </p:txBody>
      </p:sp>
      <p:pic>
        <p:nvPicPr>
          <p:cNvPr id="38916" name="Content Placeholder 4" descr="prayer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2133600"/>
            <a:ext cx="2981325" cy="2286000"/>
          </a:xfrm>
          <a:effectLst>
            <a:outerShdw blurRad="50800" dist="76200" dir="27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5791200" cy="4433888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Internet will double in the next three years as cellphones become Internet capable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next billion users will be ‘</a:t>
            </a:r>
            <a:r>
              <a:rPr lang="en-US" dirty="0" err="1" smtClean="0"/>
              <a:t>newbies</a:t>
            </a:r>
            <a:r>
              <a:rPr lang="en-US" dirty="0" smtClean="0"/>
              <a:t>’ from the developing world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These are people for whom Christ died and that missionaries long to reach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If you get on board early you can be part of completing the Great Commission</a:t>
            </a:r>
            <a:endParaRPr lang="en-US" dirty="0"/>
          </a:p>
        </p:txBody>
      </p:sp>
      <p:pic>
        <p:nvPicPr>
          <p:cNvPr id="39940" name="Content Placeholder 4" descr="cross&amp;follo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2057400"/>
            <a:ext cx="2133600" cy="2854325"/>
          </a:xfrm>
          <a:effectLst>
            <a:outerShdw blurRad="50800" dist="88900" dir="27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Cybermissions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905000"/>
            <a:ext cx="5638800" cy="41879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www.globalchristians.org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www.cybermissions.org</a:t>
            </a:r>
            <a:endParaRPr lang="en-US" sz="2400" dirty="0" smtClean="0"/>
          </a:p>
          <a:p>
            <a:r>
              <a:rPr lang="en-US" sz="2400" dirty="0" smtClean="0"/>
              <a:t>John </a:t>
            </a:r>
            <a:r>
              <a:rPr lang="en-US" sz="2400" dirty="0" err="1" smtClean="0"/>
              <a:t>Edmiston</a:t>
            </a:r>
            <a:r>
              <a:rPr lang="en-US" sz="2400" dirty="0" smtClean="0"/>
              <a:t> (CEO)</a:t>
            </a:r>
          </a:p>
          <a:p>
            <a:r>
              <a:rPr lang="en-US" sz="2400" dirty="0" smtClean="0"/>
              <a:t>Based in Carson CA</a:t>
            </a:r>
          </a:p>
          <a:p>
            <a:r>
              <a:rPr lang="en-US" sz="2400" dirty="0" smtClean="0"/>
              <a:t>Focused on delivering online training in developing world contexts.</a:t>
            </a:r>
          </a:p>
          <a:p>
            <a:r>
              <a:rPr lang="en-US" sz="2400" dirty="0" smtClean="0">
                <a:hlinkClick r:id="rId5"/>
              </a:rPr>
              <a:t>johned@aibi.ph</a:t>
            </a:r>
            <a:r>
              <a:rPr lang="en-US" sz="2400" dirty="0" smtClean="0"/>
              <a:t>   </a:t>
            </a:r>
          </a:p>
          <a:p>
            <a:r>
              <a:rPr lang="en-US" sz="2400" dirty="0" smtClean="0"/>
              <a:t>+1-310-549-6791</a:t>
            </a:r>
            <a:endParaRPr lang="en-US" sz="2400" dirty="0"/>
          </a:p>
        </p:txBody>
      </p:sp>
      <p:pic>
        <p:nvPicPr>
          <p:cNvPr id="4" name="Picture 3" descr="cybermissions_logo_no_URL_n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1905000"/>
            <a:ext cx="2438400" cy="2438400"/>
          </a:xfrm>
          <a:prstGeom prst="rect">
            <a:avLst/>
          </a:prstGeom>
          <a:effectLst>
            <a:outerShdw blurRad="50800" dist="88900" dir="312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 advTm="32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May Be Different….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6019800" cy="493712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next billion Internet users will not be Westerners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next billion Internet users will not have computers connected to landlines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They will not speak English as their first language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Most of them will not come from Christian religious backgrounds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God they seek may be very different from what we expect…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But first lets look at the technology they will be using…..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8196" name="Content Placeholder 4" descr="cross_300_celti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1828800"/>
            <a:ext cx="2209800" cy="3351213"/>
          </a:xfrm>
          <a:effectLst>
            <a:outerShdw blurRad="50800" dist="139700" dir="2400000" algn="ctr" rotWithShape="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the Internet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5791200" cy="4784725"/>
          </a:xfrm>
        </p:spPr>
        <p:txBody>
          <a:bodyPr/>
          <a:lstStyle/>
          <a:p>
            <a:r>
              <a:rPr lang="en-US" dirty="0" smtClean="0"/>
              <a:t>Pre-1993 – Bulletin boards, email</a:t>
            </a:r>
          </a:p>
          <a:p>
            <a:r>
              <a:rPr lang="en-US" dirty="0" smtClean="0"/>
              <a:t>1994-1997 Early HTML</a:t>
            </a:r>
          </a:p>
          <a:p>
            <a:r>
              <a:rPr lang="en-US" dirty="0" smtClean="0"/>
              <a:t>1997-2002 HTML plus widgets</a:t>
            </a:r>
          </a:p>
          <a:p>
            <a:r>
              <a:rPr lang="en-US" dirty="0" smtClean="0"/>
              <a:t>2002 -  2005 Web 2.0</a:t>
            </a:r>
          </a:p>
          <a:p>
            <a:r>
              <a:rPr lang="en-US" dirty="0" smtClean="0"/>
              <a:t>2005 – 2007 Death of Web 2.0, emergence of the media driven web</a:t>
            </a:r>
          </a:p>
          <a:p>
            <a:r>
              <a:rPr lang="en-US" dirty="0" smtClean="0"/>
              <a:t>2007 -2014  - The mobile Internet &amp; the developing world Internet</a:t>
            </a:r>
          </a:p>
        </p:txBody>
      </p:sp>
      <p:pic>
        <p:nvPicPr>
          <p:cNvPr id="9220" name="Content Placeholder 4" descr="globe_fing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2057400"/>
            <a:ext cx="2743200" cy="2057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</a:t>
            </a:r>
            <a:r>
              <a:rPr lang="en-US" dirty="0"/>
              <a:t>Statistics</a:t>
            </a:r>
            <a:br>
              <a:rPr lang="en-US" dirty="0"/>
            </a:br>
            <a:r>
              <a:rPr lang="en-US" sz="1800" dirty="0"/>
              <a:t>http://mobithinking.com/mobile-marketing-tools/latest-mobile-stats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Over 5.3 billion mobile phone accounts</a:t>
            </a:r>
          </a:p>
          <a:p>
            <a:r>
              <a:rPr lang="en-US" dirty="0" smtClean="0"/>
              <a:t>Over 1 Billion </a:t>
            </a:r>
            <a:r>
              <a:rPr lang="en-US" dirty="0" err="1" smtClean="0"/>
              <a:t>smartphone</a:t>
            </a:r>
            <a:r>
              <a:rPr lang="en-US" dirty="0" smtClean="0"/>
              <a:t> accounts (18%)</a:t>
            </a:r>
          </a:p>
          <a:p>
            <a:r>
              <a:rPr lang="en-US" dirty="0" smtClean="0"/>
              <a:t>76% of the global population have mobile phones</a:t>
            </a:r>
          </a:p>
          <a:p>
            <a:r>
              <a:rPr lang="en-US" dirty="0" smtClean="0"/>
              <a:t>68% of even developing nations population</a:t>
            </a:r>
          </a:p>
          <a:p>
            <a:r>
              <a:rPr lang="en-US" dirty="0" smtClean="0"/>
              <a:t>6.1 TRILLION text messages sent in 2010</a:t>
            </a:r>
          </a:p>
          <a:p>
            <a:r>
              <a:rPr lang="en-US" dirty="0" smtClean="0">
                <a:hlinkClick r:id="rId3"/>
              </a:rPr>
              <a:t>Many mobile Web users are mobile-only</a:t>
            </a:r>
            <a:r>
              <a:rPr lang="en-US" dirty="0" smtClean="0"/>
              <a:t>, i.e. they do not, or very rarely use a desktop, laptop or tablet to access the Web. In Egypt and India this is 70 percent and 59 percent of mobile Web users are mobile-only. Even in the US it’s 25 percent.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By 2011, over 85 percent of new handsets will be able to access the mobile Web.</a:t>
            </a:r>
            <a:r>
              <a:rPr lang="en-US" dirty="0" smtClean="0"/>
              <a:t>  Please note that this does not mean </a:t>
            </a:r>
            <a:r>
              <a:rPr lang="en-US" dirty="0" err="1" smtClean="0"/>
              <a:t>smartphones</a:t>
            </a:r>
            <a:r>
              <a:rPr lang="en-US" dirty="0" smtClean="0"/>
              <a:t> – you do not need a </a:t>
            </a:r>
            <a:r>
              <a:rPr lang="en-US" dirty="0" err="1" smtClean="0"/>
              <a:t>smartphone</a:t>
            </a:r>
            <a:r>
              <a:rPr lang="en-US" dirty="0" smtClean="0"/>
              <a:t> to access the mobile Web (but it does make for a richer experience).</a:t>
            </a:r>
          </a:p>
          <a:p>
            <a:endParaRPr lang="en-US" dirty="0"/>
          </a:p>
        </p:txBody>
      </p:sp>
      <p:pic>
        <p:nvPicPr>
          <p:cNvPr id="89090" name="Picture 2" descr="C:\Documents and Settings\John Edmiston\Local Settings\Temporary Internet Files\Content.IE5\JWW9H8FV\MC9003399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0559" y="1524000"/>
            <a:ext cx="1936131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In Mobile Platform </a:t>
            </a:r>
            <a:r>
              <a:rPr lang="en-US" dirty="0" err="1" smtClean="0"/>
              <a:t>Ev</a:t>
            </a:r>
            <a:r>
              <a:rPr lang="en-US" dirty="0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6019800" cy="47847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>
                <a:hlinkClick r:id="rId3"/>
              </a:rPr>
              <a:t>http://ied.gospelcom.net/mobile-outreach.php</a:t>
            </a:r>
            <a:r>
              <a:rPr lang="en-US" dirty="0" smtClean="0"/>
              <a:t> - the mobile evangelism page on the Internet Evangelism Day website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hlinkClick r:id="rId4"/>
              </a:rPr>
              <a:t>http://mobilev.pbwiki.com/FrontPage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err="1" smtClean="0"/>
              <a:t>MobileEV</a:t>
            </a:r>
            <a:r>
              <a:rPr lang="en-US" dirty="0" smtClean="0"/>
              <a:t>  - a mobile evangelism wiki</a:t>
            </a:r>
            <a:br>
              <a:rPr lang="en-US" dirty="0" smtClean="0"/>
            </a:br>
            <a:endParaRPr lang="en-US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hlinkClick r:id="rId5"/>
              </a:rPr>
              <a:t>http://mobileministrymagazine.com/</a:t>
            </a:r>
            <a:r>
              <a:rPr lang="en-US" dirty="0" smtClean="0"/>
              <a:t>  </a:t>
            </a:r>
            <a:br>
              <a:rPr lang="en-US" dirty="0" smtClean="0"/>
            </a:br>
            <a:r>
              <a:rPr lang="en-US" dirty="0" smtClean="0"/>
              <a:t>Mobile Ministry Magazine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2294" name="Picture 6" descr="C:\Documents and Settings\John Edmiston\Local Settings\Temporary Internet Files\Content.IE5\JWW9H8FV\MC90043262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19812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1"/>
            <a:ext cx="6705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Muslim world  SMS messages are the PREFERRED method of responding to the gospel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Text 2 Email gateways are now becoming a critical part of evangelism!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Soon crusades will have a number you can text to  indicate a decision to follow Jesus.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URL for follow-up can be sent by return SMS </a:t>
            </a:r>
            <a:r>
              <a:rPr lang="en-US" sz="2400" dirty="0" smtClean="0">
                <a:hlinkClick r:id="rId3"/>
              </a:rPr>
              <a:t>http://en.wikipedia.org/wiki/SMS_gateways</a:t>
            </a:r>
            <a:r>
              <a:rPr lang="en-US" sz="2400" dirty="0" smtClean="0"/>
              <a:t> 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315200" y="2133600"/>
            <a:ext cx="1541972" cy="2971800"/>
          </a:xfrm>
          <a:effectLst>
            <a:outerShdw blurRad="50800" dist="101600" dir="24600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2.2|1.7|5.2|4.3|2.1|2.1|9.2|3.7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1006</TotalTime>
  <Words>1932</Words>
  <Application>Microsoft Office PowerPoint</Application>
  <PresentationFormat>On-screen Show (4:3)</PresentationFormat>
  <Paragraphs>334</Paragraphs>
  <Slides>45</Slides>
  <Notes>45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Human</vt:lpstr>
      <vt:lpstr>The Next Billion</vt:lpstr>
      <vt:lpstr>In Three Parts…</vt:lpstr>
      <vt:lpstr>The Traditional Internet Has Peaked</vt:lpstr>
      <vt:lpstr>Growing The Edges…</vt:lpstr>
      <vt:lpstr>Things May Be Different….</vt:lpstr>
      <vt:lpstr>Stages of the Internet</vt:lpstr>
      <vt:lpstr>Mobile Statistics http://mobithinking.com/mobile-marketing-tools/latest-mobile-stats</vt:lpstr>
      <vt:lpstr>Starting In Mobile Platform Ev.</vt:lpstr>
      <vt:lpstr>SMS</vt:lpstr>
      <vt:lpstr>Podcasts &amp; Audio Blogging</vt:lpstr>
      <vt:lpstr>Internet Cafes</vt:lpstr>
      <vt:lpstr>X-Treme Locations</vt:lpstr>
      <vt:lpstr>WiMax</vt:lpstr>
      <vt:lpstr>Meraki (Long Range Wi-FI) Routers</vt:lpstr>
      <vt:lpstr>Audio Constraints - Mobile</vt:lpstr>
      <vt:lpstr>Mobile Video Constraints</vt:lpstr>
      <vt:lpstr>Format Conversion</vt:lpstr>
      <vt:lpstr>Mobile Apps</vt:lpstr>
      <vt:lpstr>App development</vt:lpstr>
      <vt:lpstr>Slide 20</vt:lpstr>
      <vt:lpstr>The Mobile Bible College</vt:lpstr>
      <vt:lpstr>Mobile Evangelism Kiosks</vt:lpstr>
      <vt:lpstr>Orality</vt:lpstr>
      <vt:lpstr>Creating Contextualized Content</vt:lpstr>
      <vt:lpstr>Say Goodbye To Privacy…..</vt:lpstr>
      <vt:lpstr>Part 2:    Understanding The Next Billion</vt:lpstr>
      <vt:lpstr>    The Global Middle Class </vt:lpstr>
      <vt:lpstr>The Next Billion - Demography</vt:lpstr>
      <vt:lpstr>The Next Billion - Aspirational</vt:lpstr>
      <vt:lpstr>The Next Billion - Holistic</vt:lpstr>
      <vt:lpstr>The Next Billion - Independent</vt:lpstr>
      <vt:lpstr>The Next Billion - Ministry</vt:lpstr>
      <vt:lpstr>Part 3:  Our Response</vt:lpstr>
      <vt:lpstr>  Technology</vt:lpstr>
      <vt:lpstr>Design</vt:lpstr>
      <vt:lpstr>Attitudes</vt:lpstr>
      <vt:lpstr>Love Newbies</vt:lpstr>
      <vt:lpstr> WWJD</vt:lpstr>
      <vt:lpstr> Local Networks</vt:lpstr>
      <vt:lpstr>  Be First To Market</vt:lpstr>
      <vt:lpstr>  Calling Home….</vt:lpstr>
      <vt:lpstr> Partnering</vt:lpstr>
      <vt:lpstr> Prayer</vt:lpstr>
      <vt:lpstr>Conclusion</vt:lpstr>
      <vt:lpstr>About Cybermissions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Edges Of Cyberspace</dc:title>
  <dc:creator>John Edmiston</dc:creator>
  <cp:lastModifiedBy>John Edmiston</cp:lastModifiedBy>
  <cp:revision>172</cp:revision>
  <dcterms:created xsi:type="dcterms:W3CDTF">2007-07-02T17:51:36Z</dcterms:created>
  <dcterms:modified xsi:type="dcterms:W3CDTF">2011-04-30T15:45:31Z</dcterms:modified>
</cp:coreProperties>
</file>